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media/image4.JPG" ContentType="image/jpeg"/>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media/image31.jpg" ContentType="image/jpe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0" r:id="rId2"/>
    <p:sldMasterId id="2147483696" r:id="rId3"/>
  </p:sldMasterIdLst>
  <p:notesMasterIdLst>
    <p:notesMasterId r:id="rId22"/>
  </p:notesMasterIdLst>
  <p:handoutMasterIdLst>
    <p:handoutMasterId r:id="rId23"/>
  </p:handoutMasterIdLst>
  <p:sldIdLst>
    <p:sldId id="350" r:id="rId4"/>
    <p:sldId id="369" r:id="rId5"/>
    <p:sldId id="367" r:id="rId6"/>
    <p:sldId id="320" r:id="rId7"/>
    <p:sldId id="307" r:id="rId8"/>
    <p:sldId id="308" r:id="rId9"/>
    <p:sldId id="353" r:id="rId10"/>
    <p:sldId id="363" r:id="rId11"/>
    <p:sldId id="368" r:id="rId12"/>
    <p:sldId id="364" r:id="rId13"/>
    <p:sldId id="309" r:id="rId14"/>
    <p:sldId id="321" r:id="rId15"/>
    <p:sldId id="354" r:id="rId16"/>
    <p:sldId id="315" r:id="rId17"/>
    <p:sldId id="365" r:id="rId18"/>
    <p:sldId id="366" r:id="rId19"/>
    <p:sldId id="271" r:id="rId20"/>
    <p:sldId id="300" r:id="rId21"/>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98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43" autoAdjust="0"/>
    <p:restoredTop sz="94660"/>
  </p:normalViewPr>
  <p:slideViewPr>
    <p:cSldViewPr snapToGrid="0">
      <p:cViewPr varScale="1">
        <p:scale>
          <a:sx n="105" d="100"/>
          <a:sy n="105" d="100"/>
        </p:scale>
        <p:origin x="888" y="108"/>
      </p:cViewPr>
      <p:guideLst/>
    </p:cSldViewPr>
  </p:slideViewPr>
  <p:notesTextViewPr>
    <p:cViewPr>
      <p:scale>
        <a:sx n="3" d="2"/>
        <a:sy n="3" d="2"/>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273" cy="466220"/>
          </a:xfrm>
          <a:prstGeom prst="rect">
            <a:avLst/>
          </a:prstGeom>
        </p:spPr>
        <p:txBody>
          <a:bodyPr vert="horz" lIns="88240" tIns="44120" rIns="88240" bIns="44120" rtlCol="0"/>
          <a:lstStyle>
            <a:lvl1pPr algn="l">
              <a:defRPr sz="1200"/>
            </a:lvl1pPr>
          </a:lstStyle>
          <a:p>
            <a:endParaRPr lang="en-US" dirty="0"/>
          </a:p>
        </p:txBody>
      </p:sp>
      <p:sp>
        <p:nvSpPr>
          <p:cNvPr id="3" name="Date Placeholder 2"/>
          <p:cNvSpPr>
            <a:spLocks noGrp="1"/>
          </p:cNvSpPr>
          <p:nvPr>
            <p:ph type="dt" sz="quarter" idx="1"/>
          </p:nvPr>
        </p:nvSpPr>
        <p:spPr>
          <a:xfrm>
            <a:off x="3976129" y="0"/>
            <a:ext cx="3042273" cy="466220"/>
          </a:xfrm>
          <a:prstGeom prst="rect">
            <a:avLst/>
          </a:prstGeom>
        </p:spPr>
        <p:txBody>
          <a:bodyPr vert="horz" lIns="88240" tIns="44120" rIns="88240" bIns="44120" rtlCol="0"/>
          <a:lstStyle>
            <a:lvl1pPr algn="r">
              <a:defRPr sz="1200"/>
            </a:lvl1pPr>
          </a:lstStyle>
          <a:p>
            <a:fld id="{807E320D-39F4-48D4-965E-097DF6304E64}" type="datetimeFigureOut">
              <a:rPr lang="en-US" smtClean="0"/>
              <a:t>3/28/2018</a:t>
            </a:fld>
            <a:endParaRPr lang="en-US" dirty="0"/>
          </a:p>
        </p:txBody>
      </p:sp>
      <p:sp>
        <p:nvSpPr>
          <p:cNvPr id="4" name="Footer Placeholder 3"/>
          <p:cNvSpPr>
            <a:spLocks noGrp="1"/>
          </p:cNvSpPr>
          <p:nvPr>
            <p:ph type="ftr" sz="quarter" idx="2"/>
          </p:nvPr>
        </p:nvSpPr>
        <p:spPr>
          <a:xfrm>
            <a:off x="0" y="8839707"/>
            <a:ext cx="3042273" cy="466219"/>
          </a:xfrm>
          <a:prstGeom prst="rect">
            <a:avLst/>
          </a:prstGeom>
        </p:spPr>
        <p:txBody>
          <a:bodyPr vert="horz" lIns="88240" tIns="44120" rIns="88240" bIns="441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129" y="8839707"/>
            <a:ext cx="3042273" cy="466219"/>
          </a:xfrm>
          <a:prstGeom prst="rect">
            <a:avLst/>
          </a:prstGeom>
        </p:spPr>
        <p:txBody>
          <a:bodyPr vert="horz" lIns="88240" tIns="44120" rIns="88240" bIns="44120" rtlCol="0" anchor="b"/>
          <a:lstStyle>
            <a:lvl1pPr algn="r">
              <a:defRPr sz="1200"/>
            </a:lvl1pPr>
          </a:lstStyle>
          <a:p>
            <a:fld id="{2DEA47DC-F7B2-47F3-B54F-BE0D70F797D8}" type="slidenum">
              <a:rPr lang="en-US" smtClean="0"/>
              <a:t>‹#›</a:t>
            </a:fld>
            <a:endParaRPr lang="en-US" dirty="0"/>
          </a:p>
        </p:txBody>
      </p:sp>
    </p:spTree>
    <p:extLst>
      <p:ext uri="{BB962C8B-B14F-4D97-AF65-F5344CB8AC3E}">
        <p14:creationId xmlns:p14="http://schemas.microsoft.com/office/powerpoint/2010/main" val="2717671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6912"/>
          </a:xfrm>
          <a:prstGeom prst="rect">
            <a:avLst/>
          </a:prstGeom>
        </p:spPr>
        <p:txBody>
          <a:bodyPr vert="horz" lIns="93278" tIns="46639" rIns="93278" bIns="46639" rtlCol="0"/>
          <a:lstStyle>
            <a:lvl1pPr algn="l">
              <a:defRPr sz="1300"/>
            </a:lvl1pPr>
          </a:lstStyle>
          <a:p>
            <a:endParaRPr lang="en-US" dirty="0"/>
          </a:p>
        </p:txBody>
      </p:sp>
      <p:sp>
        <p:nvSpPr>
          <p:cNvPr id="3" name="Date Placeholder 2"/>
          <p:cNvSpPr>
            <a:spLocks noGrp="1"/>
          </p:cNvSpPr>
          <p:nvPr>
            <p:ph type="dt" idx="1"/>
          </p:nvPr>
        </p:nvSpPr>
        <p:spPr>
          <a:xfrm>
            <a:off x="3976333" y="0"/>
            <a:ext cx="3041968" cy="466912"/>
          </a:xfrm>
          <a:prstGeom prst="rect">
            <a:avLst/>
          </a:prstGeom>
        </p:spPr>
        <p:txBody>
          <a:bodyPr vert="horz" lIns="93278" tIns="46639" rIns="93278" bIns="46639" rtlCol="0"/>
          <a:lstStyle>
            <a:lvl1pPr algn="r">
              <a:defRPr sz="1300"/>
            </a:lvl1pPr>
          </a:lstStyle>
          <a:p>
            <a:fld id="{A442CDAD-2A8D-455D-9F59-1E074C60FABD}" type="datetimeFigureOut">
              <a:rPr lang="en-US" smtClean="0"/>
              <a:t>3/28/2018</a:t>
            </a:fld>
            <a:endParaRPr lang="en-US" dirty="0"/>
          </a:p>
        </p:txBody>
      </p:sp>
      <p:sp>
        <p:nvSpPr>
          <p:cNvPr id="4" name="Slide Image Placeholder 3"/>
          <p:cNvSpPr>
            <a:spLocks noGrp="1" noRot="1" noChangeAspect="1"/>
          </p:cNvSpPr>
          <p:nvPr>
            <p:ph type="sldImg" idx="2"/>
          </p:nvPr>
        </p:nvSpPr>
        <p:spPr>
          <a:xfrm>
            <a:off x="1417638" y="1163638"/>
            <a:ext cx="4184650" cy="3140075"/>
          </a:xfrm>
          <a:prstGeom prst="rect">
            <a:avLst/>
          </a:prstGeom>
          <a:noFill/>
          <a:ln w="12700">
            <a:solidFill>
              <a:prstClr val="black"/>
            </a:solidFill>
          </a:ln>
        </p:spPr>
        <p:txBody>
          <a:bodyPr vert="horz" lIns="93278" tIns="46639" rIns="93278" bIns="46639" rtlCol="0" anchor="ctr"/>
          <a:lstStyle/>
          <a:p>
            <a:endParaRPr lang="en-US" dirty="0"/>
          </a:p>
        </p:txBody>
      </p:sp>
      <p:sp>
        <p:nvSpPr>
          <p:cNvPr id="5" name="Notes Placeholder 4"/>
          <p:cNvSpPr>
            <a:spLocks noGrp="1"/>
          </p:cNvSpPr>
          <p:nvPr>
            <p:ph type="body" sz="quarter" idx="3"/>
          </p:nvPr>
        </p:nvSpPr>
        <p:spPr>
          <a:xfrm>
            <a:off x="701993" y="4478477"/>
            <a:ext cx="5615940" cy="3664208"/>
          </a:xfrm>
          <a:prstGeom prst="rect">
            <a:avLst/>
          </a:prstGeom>
        </p:spPr>
        <p:txBody>
          <a:bodyPr vert="horz" lIns="93278" tIns="46639" rIns="93278" bIns="466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5"/>
            <a:ext cx="3041968" cy="466911"/>
          </a:xfrm>
          <a:prstGeom prst="rect">
            <a:avLst/>
          </a:prstGeom>
        </p:spPr>
        <p:txBody>
          <a:bodyPr vert="horz" lIns="93278" tIns="46639" rIns="93278" bIns="466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6333" y="8839015"/>
            <a:ext cx="3041968" cy="466911"/>
          </a:xfrm>
          <a:prstGeom prst="rect">
            <a:avLst/>
          </a:prstGeom>
        </p:spPr>
        <p:txBody>
          <a:bodyPr vert="horz" lIns="93278" tIns="46639" rIns="93278" bIns="46639" rtlCol="0" anchor="b"/>
          <a:lstStyle>
            <a:lvl1pPr algn="r">
              <a:defRPr sz="1300"/>
            </a:lvl1pPr>
          </a:lstStyle>
          <a:p>
            <a:fld id="{DE5A430B-DEBE-488B-8A9C-E516BC9186B5}" type="slidenum">
              <a:rPr lang="en-US" smtClean="0"/>
              <a:t>‹#›</a:t>
            </a:fld>
            <a:endParaRPr lang="en-US" dirty="0"/>
          </a:p>
        </p:txBody>
      </p:sp>
    </p:spTree>
    <p:extLst>
      <p:ext uri="{BB962C8B-B14F-4D97-AF65-F5344CB8AC3E}">
        <p14:creationId xmlns:p14="http://schemas.microsoft.com/office/powerpoint/2010/main" val="483937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a:t>
            </a:fld>
            <a:endParaRPr lang="en-US" dirty="0"/>
          </a:p>
        </p:txBody>
      </p:sp>
    </p:spTree>
    <p:extLst>
      <p:ext uri="{BB962C8B-B14F-4D97-AF65-F5344CB8AC3E}">
        <p14:creationId xmlns:p14="http://schemas.microsoft.com/office/powerpoint/2010/main" val="195434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10</a:t>
            </a:fld>
            <a:endParaRPr lang="en-US" dirty="0"/>
          </a:p>
        </p:txBody>
      </p:sp>
    </p:spTree>
    <p:extLst>
      <p:ext uri="{BB962C8B-B14F-4D97-AF65-F5344CB8AC3E}">
        <p14:creationId xmlns:p14="http://schemas.microsoft.com/office/powerpoint/2010/main" val="147758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11</a:t>
            </a:fld>
            <a:endParaRPr lang="en-US" dirty="0"/>
          </a:p>
        </p:txBody>
      </p:sp>
    </p:spTree>
    <p:extLst>
      <p:ext uri="{BB962C8B-B14F-4D97-AF65-F5344CB8AC3E}">
        <p14:creationId xmlns:p14="http://schemas.microsoft.com/office/powerpoint/2010/main" val="419146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12</a:t>
            </a:fld>
            <a:endParaRPr lang="en-US" dirty="0"/>
          </a:p>
        </p:txBody>
      </p:sp>
    </p:spTree>
    <p:extLst>
      <p:ext uri="{BB962C8B-B14F-4D97-AF65-F5344CB8AC3E}">
        <p14:creationId xmlns:p14="http://schemas.microsoft.com/office/powerpoint/2010/main" val="31802454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13</a:t>
            </a:fld>
            <a:endParaRPr lang="en-US" dirty="0"/>
          </a:p>
        </p:txBody>
      </p:sp>
    </p:spTree>
    <p:extLst>
      <p:ext uri="{BB962C8B-B14F-4D97-AF65-F5344CB8AC3E}">
        <p14:creationId xmlns:p14="http://schemas.microsoft.com/office/powerpoint/2010/main" val="1429284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14</a:t>
            </a:fld>
            <a:endParaRPr lang="en-US" dirty="0"/>
          </a:p>
        </p:txBody>
      </p:sp>
    </p:spTree>
    <p:extLst>
      <p:ext uri="{BB962C8B-B14F-4D97-AF65-F5344CB8AC3E}">
        <p14:creationId xmlns:p14="http://schemas.microsoft.com/office/powerpoint/2010/main" val="2919498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15</a:t>
            </a:fld>
            <a:endParaRPr lang="en-US" dirty="0"/>
          </a:p>
        </p:txBody>
      </p:sp>
    </p:spTree>
    <p:extLst>
      <p:ext uri="{BB962C8B-B14F-4D97-AF65-F5344CB8AC3E}">
        <p14:creationId xmlns:p14="http://schemas.microsoft.com/office/powerpoint/2010/main" val="42924636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16</a:t>
            </a:fld>
            <a:endParaRPr lang="en-US" dirty="0"/>
          </a:p>
        </p:txBody>
      </p:sp>
    </p:spTree>
    <p:extLst>
      <p:ext uri="{BB962C8B-B14F-4D97-AF65-F5344CB8AC3E}">
        <p14:creationId xmlns:p14="http://schemas.microsoft.com/office/powerpoint/2010/main" val="22591264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050" tIns="47525" rIns="95050" bIns="47525">
            <a:normAutofit/>
          </a:bodyPr>
          <a:lstStyle/>
          <a:p>
            <a:endParaRPr/>
          </a:p>
        </p:txBody>
      </p:sp>
    </p:spTree>
    <p:extLst>
      <p:ext uri="{BB962C8B-B14F-4D97-AF65-F5344CB8AC3E}">
        <p14:creationId xmlns:p14="http://schemas.microsoft.com/office/powerpoint/2010/main" val="14478532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18</a:t>
            </a:fld>
            <a:endParaRPr lang="en-US" dirty="0"/>
          </a:p>
        </p:txBody>
      </p:sp>
    </p:spTree>
    <p:extLst>
      <p:ext uri="{BB962C8B-B14F-4D97-AF65-F5344CB8AC3E}">
        <p14:creationId xmlns:p14="http://schemas.microsoft.com/office/powerpoint/2010/main" val="1993897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E5A430B-DEBE-488B-8A9C-E516BC9186B5}" type="slidenum">
              <a:rPr lang="en-US" smtClean="0"/>
              <a:t>2</a:t>
            </a:fld>
            <a:endParaRPr lang="en-US" dirty="0"/>
          </a:p>
        </p:txBody>
      </p:sp>
    </p:spTree>
    <p:extLst>
      <p:ext uri="{BB962C8B-B14F-4D97-AF65-F5344CB8AC3E}">
        <p14:creationId xmlns:p14="http://schemas.microsoft.com/office/powerpoint/2010/main" val="17853026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050" tIns="47525" rIns="95050" bIns="47525">
            <a:normAutofit/>
          </a:bodyPr>
          <a:lstStyle/>
          <a:p>
            <a:endParaRPr/>
          </a:p>
        </p:txBody>
      </p:sp>
    </p:spTree>
    <p:extLst>
      <p:ext uri="{BB962C8B-B14F-4D97-AF65-F5344CB8AC3E}">
        <p14:creationId xmlns:p14="http://schemas.microsoft.com/office/powerpoint/2010/main" val="22264567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4</a:t>
            </a:fld>
            <a:endParaRPr lang="en-US" dirty="0"/>
          </a:p>
        </p:txBody>
      </p:sp>
    </p:spTree>
    <p:extLst>
      <p:ext uri="{BB962C8B-B14F-4D97-AF65-F5344CB8AC3E}">
        <p14:creationId xmlns:p14="http://schemas.microsoft.com/office/powerpoint/2010/main" val="22374039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5</a:t>
            </a:fld>
            <a:endParaRPr lang="en-US" dirty="0"/>
          </a:p>
        </p:txBody>
      </p:sp>
    </p:spTree>
    <p:extLst>
      <p:ext uri="{BB962C8B-B14F-4D97-AF65-F5344CB8AC3E}">
        <p14:creationId xmlns:p14="http://schemas.microsoft.com/office/powerpoint/2010/main" val="1206101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6</a:t>
            </a:fld>
            <a:endParaRPr lang="en-US" dirty="0"/>
          </a:p>
        </p:txBody>
      </p:sp>
    </p:spTree>
    <p:extLst>
      <p:ext uri="{BB962C8B-B14F-4D97-AF65-F5344CB8AC3E}">
        <p14:creationId xmlns:p14="http://schemas.microsoft.com/office/powerpoint/2010/main" val="3572172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lIns="95050" tIns="47525" rIns="95050" bIns="47525">
            <a:normAutofit/>
          </a:bodyPr>
          <a:lstStyle/>
          <a:p>
            <a:endParaRPr/>
          </a:p>
        </p:txBody>
      </p:sp>
    </p:spTree>
    <p:extLst>
      <p:ext uri="{BB962C8B-B14F-4D97-AF65-F5344CB8AC3E}">
        <p14:creationId xmlns:p14="http://schemas.microsoft.com/office/powerpoint/2010/main" val="349343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8</a:t>
            </a:fld>
            <a:endParaRPr lang="en-US" dirty="0"/>
          </a:p>
        </p:txBody>
      </p:sp>
    </p:spTree>
    <p:extLst>
      <p:ext uri="{BB962C8B-B14F-4D97-AF65-F5344CB8AC3E}">
        <p14:creationId xmlns:p14="http://schemas.microsoft.com/office/powerpoint/2010/main" val="2661063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E5A430B-DEBE-488B-8A9C-E516BC9186B5}" type="slidenum">
              <a:rPr lang="en-US" smtClean="0"/>
              <a:t>9</a:t>
            </a:fld>
            <a:endParaRPr lang="en-US" dirty="0"/>
          </a:p>
        </p:txBody>
      </p:sp>
    </p:spTree>
    <p:extLst>
      <p:ext uri="{BB962C8B-B14F-4D97-AF65-F5344CB8AC3E}">
        <p14:creationId xmlns:p14="http://schemas.microsoft.com/office/powerpoint/2010/main" val="2899254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39153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766845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362014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73516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14538161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dirty="0"/>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73311300"/>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496671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3AC8AD-3D77-43A1-A527-018065291A3E}" type="slidenum">
              <a:rPr lang="en-US" smtClean="0"/>
              <a:pPr/>
              <a:t>‹#›</a:t>
            </a:fld>
            <a:endParaRPr lang="en-US" dirty="0"/>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24854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24132084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19645663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AC8AD-3D77-43A1-A527-018065291A3E}" type="slidenum">
              <a:rPr lang="en-US" smtClean="0"/>
              <a:pPr/>
              <a:t>‹#›</a:t>
            </a:fld>
            <a:endParaRPr lang="en-US" dirty="0"/>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0860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84A16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400" b="0" i="0">
                <a:solidFill>
                  <a:srgbClr val="2E2B1F"/>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0789160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3300314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2991313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436995D-38B7-41DF-AD0E-4216BA7C1694}" type="datetimeFigureOut">
              <a:rPr lang="en-US" smtClean="0"/>
              <a:pPr/>
              <a:t>3/28/2018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2364890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84A16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4101371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600" b="0" i="0">
                <a:solidFill>
                  <a:srgbClr val="84A161"/>
                </a:solidFill>
                <a:latin typeface="Times New Roman"/>
                <a:cs typeface="Times New Rom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441062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8304764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E6F8ABC-0742-42DE-9EFE-ED95147A835D}" type="datetimeFigureOut">
              <a:rPr lang="en-US" smtClean="0">
                <a:solidFill>
                  <a:prstClr val="black">
                    <a:tint val="75000"/>
                  </a:prstClr>
                </a:solidFill>
              </a:rPr>
              <a:pPr/>
              <a:t>3/28/2018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315851BE-431B-4190-8E52-6BADCD8DE9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73799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7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011710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p:txBody>
          <a:bodyPr lIns="0" tIns="0" rIns="0" bIns="0"/>
          <a:lstStyle>
            <a:lvl1pPr>
              <a:defRPr sz="2800" b="0"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179313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tx1"/>
                </a:solidFill>
                <a:latin typeface="Times New Roman"/>
                <a:cs typeface="Times New Rom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59"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solidFill>
                <a:prstClr val="black">
                  <a:tint val="75000"/>
                </a:prstClr>
              </a:solidFill>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390460668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35940" y="554377"/>
            <a:ext cx="8072119" cy="1005840"/>
          </a:xfrm>
          <a:prstGeom prst="rect">
            <a:avLst/>
          </a:prstGeom>
        </p:spPr>
        <p:txBody>
          <a:bodyPr wrap="square" lIns="0" tIns="0" rIns="0" bIns="0">
            <a:spAutoFit/>
          </a:bodyPr>
          <a:lstStyle>
            <a:lvl1pPr>
              <a:defRPr sz="3600" b="0" i="0">
                <a:solidFill>
                  <a:srgbClr val="84A161"/>
                </a:solidFill>
                <a:latin typeface="Times New Roman"/>
                <a:cs typeface="Times New Roman"/>
              </a:defRPr>
            </a:lvl1pPr>
          </a:lstStyle>
          <a:p>
            <a:endParaRPr/>
          </a:p>
        </p:txBody>
      </p:sp>
      <p:sp>
        <p:nvSpPr>
          <p:cNvPr id="3" name="Holder 3"/>
          <p:cNvSpPr>
            <a:spLocks noGrp="1"/>
          </p:cNvSpPr>
          <p:nvPr>
            <p:ph type="body" idx="1"/>
          </p:nvPr>
        </p:nvSpPr>
        <p:spPr>
          <a:xfrm>
            <a:off x="370839" y="1675756"/>
            <a:ext cx="8402320" cy="2440304"/>
          </a:xfrm>
          <a:prstGeom prst="rect">
            <a:avLst/>
          </a:prstGeom>
        </p:spPr>
        <p:txBody>
          <a:bodyPr wrap="square" lIns="0" tIns="0" rIns="0" bIns="0">
            <a:spAutoFit/>
          </a:bodyPr>
          <a:lstStyle>
            <a:lvl1pPr>
              <a:defRPr sz="2400" b="0" i="0">
                <a:solidFill>
                  <a:srgbClr val="2E2B1F"/>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95725082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708" r:id="rId6"/>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8000"/>
          </a:xfrm>
          <a:prstGeom prst="rect">
            <a:avLst/>
          </a:prstGeom>
          <a:blipFill>
            <a:blip r:embed="rId7" cstate="print"/>
            <a:stretch>
              <a:fillRect/>
            </a:stretch>
          </a:blipFill>
        </p:spPr>
        <p:txBody>
          <a:bodyPr wrap="square" lIns="0" tIns="0" rIns="0" bIns="0" rtlCol="0"/>
          <a:lstStyle/>
          <a:p>
            <a:endParaRPr>
              <a:solidFill>
                <a:prstClr val="black"/>
              </a:solidFill>
            </a:endParaRPr>
          </a:p>
        </p:txBody>
      </p:sp>
      <p:sp>
        <p:nvSpPr>
          <p:cNvPr id="2" name="Holder 2"/>
          <p:cNvSpPr>
            <a:spLocks noGrp="1"/>
          </p:cNvSpPr>
          <p:nvPr>
            <p:ph type="title"/>
          </p:nvPr>
        </p:nvSpPr>
        <p:spPr>
          <a:xfrm>
            <a:off x="1148588" y="446940"/>
            <a:ext cx="6846823" cy="1163320"/>
          </a:xfrm>
          <a:prstGeom prst="rect">
            <a:avLst/>
          </a:prstGeom>
        </p:spPr>
        <p:txBody>
          <a:bodyPr wrap="square" lIns="0" tIns="0" rIns="0" bIns="0">
            <a:spAutoFit/>
          </a:bodyPr>
          <a:lstStyle>
            <a:lvl1pPr>
              <a:defRPr sz="4400" b="0" i="0">
                <a:solidFill>
                  <a:schemeClr val="tx1"/>
                </a:solidFill>
                <a:latin typeface="Times New Roman"/>
                <a:cs typeface="Times New Roman"/>
              </a:defRPr>
            </a:lvl1pPr>
          </a:lstStyle>
          <a:p>
            <a:endParaRPr/>
          </a:p>
        </p:txBody>
      </p:sp>
      <p:sp>
        <p:nvSpPr>
          <p:cNvPr id="3" name="Holder 3"/>
          <p:cNvSpPr>
            <a:spLocks noGrp="1"/>
          </p:cNvSpPr>
          <p:nvPr>
            <p:ph type="body" idx="1"/>
          </p:nvPr>
        </p:nvSpPr>
        <p:spPr>
          <a:xfrm>
            <a:off x="304901" y="2873908"/>
            <a:ext cx="8534196" cy="3042285"/>
          </a:xfrm>
          <a:prstGeom prst="rect">
            <a:avLst/>
          </a:prstGeom>
        </p:spPr>
        <p:txBody>
          <a:bodyPr wrap="square" lIns="0" tIns="0" rIns="0" bIns="0">
            <a:spAutoFit/>
          </a:bodyPr>
          <a:lstStyle>
            <a:lvl1pPr>
              <a:defRPr sz="2800" b="0" i="1">
                <a:solidFill>
                  <a:schemeClr val="tx1"/>
                </a:solidFill>
                <a:latin typeface="Times New Roman"/>
                <a:cs typeface="Times New Roman"/>
              </a:defRPr>
            </a:lvl1pPr>
          </a:lstStyle>
          <a:p>
            <a:endParaRPr/>
          </a:p>
        </p:txBody>
      </p:sp>
      <p:sp>
        <p:nvSpPr>
          <p:cNvPr id="4" name="Holder 4"/>
          <p:cNvSpPr>
            <a:spLocks noGrp="1"/>
          </p:cNvSpPr>
          <p:nvPr>
            <p:ph type="ftr" sz="quarter" idx="5"/>
          </p:nvPr>
        </p:nvSpPr>
        <p:spPr>
          <a:xfrm>
            <a:off x="3108960" y="6377940"/>
            <a:ext cx="2926079" cy="342900"/>
          </a:xfrm>
          <a:prstGeom prst="rect">
            <a:avLst/>
          </a:prstGeom>
        </p:spPr>
        <p:txBody>
          <a:bodyPr wrap="square" lIns="0" tIns="0" rIns="0" bIns="0">
            <a:spAutoFit/>
          </a:bodyPr>
          <a:lstStyle>
            <a:lvl1pPr algn="ctr">
              <a:defRPr>
                <a:solidFill>
                  <a:schemeClr val="tx1">
                    <a:tint val="75000"/>
                  </a:schemeClr>
                </a:solidFill>
              </a:defRPr>
            </a:lvl1pPr>
          </a:lstStyle>
          <a:p>
            <a:endParaRPr>
              <a:solidFill>
                <a:prstClr val="black">
                  <a:tint val="75000"/>
                </a:prstClr>
              </a:solidFill>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solidFill>
                  <a:prstClr val="black">
                    <a:tint val="75000"/>
                  </a:prstClr>
                </a:solidFill>
              </a:rPr>
              <a:pPr/>
              <a:t>3/28/2018</a:t>
            </a:fld>
            <a:endParaRPr lang="en-US" dirty="0">
              <a:solidFill>
                <a:prstClr val="black">
                  <a:tint val="75000"/>
                </a:prstClr>
              </a:solidFill>
            </a:endParaRPr>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298852914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0436995D-38B7-41DF-AD0E-4216BA7C1694}" type="datetimeFigureOut">
              <a:rPr lang="en-US" smtClean="0"/>
              <a:pPr/>
              <a:t>3/28/2018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C03AC8AD-3D77-43A1-A527-018065291A3E}" type="slidenum">
              <a:rPr lang="en-US" smtClean="0"/>
              <a:pPr/>
              <a:t>‹#›</a:t>
            </a:fld>
            <a:endParaRPr lang="en-US" dirty="0"/>
          </a:p>
        </p:txBody>
      </p:sp>
    </p:spTree>
    <p:extLst>
      <p:ext uri="{BB962C8B-B14F-4D97-AF65-F5344CB8AC3E}">
        <p14:creationId xmlns:p14="http://schemas.microsoft.com/office/powerpoint/2010/main" val="249835487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jpg"/><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jpeg"/><Relationship Id="rId3" Type="http://schemas.openxmlformats.org/officeDocument/2006/relationships/notesSlide" Target="../notesSlides/notesSlide2.xml"/><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5.emf"/><Relationship Id="rId11" Type="http://schemas.openxmlformats.org/officeDocument/2006/relationships/image" Target="../media/image11.png"/><Relationship Id="rId5" Type="http://schemas.openxmlformats.org/officeDocument/2006/relationships/oleObject" Target="../embeddings/oleObject1.bin"/><Relationship Id="rId10" Type="http://schemas.openxmlformats.org/officeDocument/2006/relationships/image" Target="../media/image10.jpeg"/><Relationship Id="rId4" Type="http://schemas.openxmlformats.org/officeDocument/2006/relationships/image" Target="../media/image6.jp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5.jp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4"/>
          <p:cNvSpPr/>
          <p:nvPr/>
        </p:nvSpPr>
        <p:spPr>
          <a:xfrm>
            <a:off x="6892413" y="5839097"/>
            <a:ext cx="1565788" cy="934922"/>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2" name="Title 1"/>
          <p:cNvSpPr>
            <a:spLocks noGrp="1"/>
          </p:cNvSpPr>
          <p:nvPr>
            <p:ph type="ctrTitle"/>
          </p:nvPr>
        </p:nvSpPr>
        <p:spPr>
          <a:xfrm>
            <a:off x="685801" y="230075"/>
            <a:ext cx="7772400" cy="2089966"/>
          </a:xfrm>
        </p:spPr>
        <p:txBody>
          <a:bodyPr>
            <a:noAutofit/>
          </a:bodyPr>
          <a:lstStyle/>
          <a:p>
            <a:r>
              <a:rPr lang="en-US" sz="3600" b="1" dirty="0" smtClean="0">
                <a:latin typeface="Times New Roman" panose="02020603050405020304" pitchFamily="18" charset="0"/>
                <a:cs typeface="Times New Roman" panose="02020603050405020304" pitchFamily="18" charset="0"/>
              </a:rPr>
              <a:t>Thinking “Bigger” About Smaller Places: Rural </a:t>
            </a:r>
            <a:r>
              <a:rPr lang="en-US" sz="3600" b="1" smtClean="0">
                <a:latin typeface="Times New Roman" panose="02020603050405020304" pitchFamily="18" charset="0"/>
                <a:cs typeface="Times New Roman" panose="02020603050405020304" pitchFamily="18" charset="0"/>
              </a:rPr>
              <a:t>America, </a:t>
            </a:r>
            <a:r>
              <a:rPr lang="en-US" sz="3600" b="1" dirty="0" smtClean="0">
                <a:latin typeface="Times New Roman" panose="02020603050405020304" pitchFamily="18" charset="0"/>
                <a:cs typeface="Times New Roman" panose="02020603050405020304" pitchFamily="18" charset="0"/>
              </a:rPr>
              <a:t>the Crossroads, and Rural Cultural Wealth</a:t>
            </a:r>
            <a:endParaRPr lang="en-US" sz="3600" b="1"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1" y="2813952"/>
            <a:ext cx="9144000" cy="3466156"/>
          </a:xfrm>
        </p:spPr>
        <p:txBody>
          <a:bodyPr>
            <a:normAutofit fontScale="92500" lnSpcReduction="20000"/>
          </a:bodyPr>
          <a:lstStyle/>
          <a:p>
            <a:r>
              <a:rPr lang="en-US" i="1" dirty="0">
                <a:latin typeface="Times New Roman" panose="02020603050405020304" pitchFamily="18" charset="0"/>
                <a:cs typeface="Times New Roman" panose="02020603050405020304" pitchFamily="18" charset="0"/>
              </a:rPr>
              <a:t>Presented to </a:t>
            </a:r>
            <a:r>
              <a:rPr lang="en-US" i="1" dirty="0" smtClean="0">
                <a:latin typeface="Times New Roman" panose="02020603050405020304" pitchFamily="18" charset="0"/>
                <a:cs typeface="Times New Roman" panose="02020603050405020304" pitchFamily="18" charset="0"/>
              </a:rPr>
              <a:t>the</a:t>
            </a:r>
            <a:r>
              <a:rPr lang="en-US" sz="3300" i="1" dirty="0">
                <a:latin typeface="Times New Roman" panose="02020603050405020304" pitchFamily="18" charset="0"/>
                <a:cs typeface="Times New Roman" panose="02020603050405020304" pitchFamily="18" charset="0"/>
              </a:rPr>
              <a:t/>
            </a:r>
            <a:br>
              <a:rPr lang="en-US" sz="3300" i="1" dirty="0">
                <a:latin typeface="Times New Roman" panose="02020603050405020304" pitchFamily="18" charset="0"/>
                <a:cs typeface="Times New Roman" panose="02020603050405020304" pitchFamily="18" charset="0"/>
              </a:rPr>
            </a:br>
            <a:endParaRPr lang="en-US" sz="3300" i="1" dirty="0" smtClean="0">
              <a:latin typeface="Times New Roman" panose="02020603050405020304" pitchFamily="18" charset="0"/>
              <a:cs typeface="Times New Roman" panose="02020603050405020304" pitchFamily="18" charset="0"/>
            </a:endParaRPr>
          </a:p>
          <a:p>
            <a:r>
              <a:rPr lang="en-US" sz="3600" dirty="0" smtClean="0">
                <a:latin typeface="Times New Roman" panose="02020603050405020304" pitchFamily="18" charset="0"/>
                <a:cs typeface="Times New Roman" panose="02020603050405020304" pitchFamily="18" charset="0"/>
              </a:rPr>
              <a:t>Creative Counties </a:t>
            </a:r>
          </a:p>
          <a:p>
            <a:r>
              <a:rPr lang="en-US" sz="3600" dirty="0" err="1" smtClean="0">
                <a:latin typeface="Times New Roman" panose="02020603050405020304" pitchFamily="18" charset="0"/>
                <a:cs typeface="Times New Roman" panose="02020603050405020304" pitchFamily="18" charset="0"/>
              </a:rPr>
              <a:t>Placemaking</a:t>
            </a:r>
            <a:r>
              <a:rPr lang="en-US" sz="3600" dirty="0" smtClean="0">
                <a:latin typeface="Times New Roman" panose="02020603050405020304" pitchFamily="18" charset="0"/>
                <a:cs typeface="Times New Roman" panose="02020603050405020304" pitchFamily="18" charset="0"/>
              </a:rPr>
              <a:t> Challenge Workshop</a:t>
            </a:r>
          </a:p>
          <a:p>
            <a:endParaRPr lang="en-US" dirty="0" smtClean="0">
              <a:latin typeface="Times New Roman" panose="02020603050405020304" pitchFamily="18" charset="0"/>
              <a:cs typeface="Times New Roman" panose="02020603050405020304" pitchFamily="18" charset="0"/>
            </a:endParaRPr>
          </a:p>
          <a:p>
            <a:r>
              <a:rPr lang="en-US" dirty="0" smtClean="0">
                <a:latin typeface="Times New Roman" panose="02020603050405020304" pitchFamily="18" charset="0"/>
                <a:cs typeface="Times New Roman" panose="02020603050405020304" pitchFamily="18" charset="0"/>
              </a:rPr>
              <a:t>March 29, 2018</a:t>
            </a:r>
          </a:p>
          <a:p>
            <a:r>
              <a:rPr lang="en-US" dirty="0" smtClean="0">
                <a:latin typeface="Times New Roman" panose="02020603050405020304" pitchFamily="18" charset="0"/>
                <a:cs typeface="Times New Roman" panose="02020603050405020304" pitchFamily="18" charset="0"/>
              </a:rPr>
              <a:t>Des Moines, Iowa </a:t>
            </a:r>
          </a:p>
          <a:p>
            <a:endParaRPr lang="en-US" dirty="0" smtClean="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Charles W. Fluharty</a:t>
            </a:r>
          </a:p>
          <a:p>
            <a:r>
              <a:rPr lang="en-US" sz="2000" dirty="0">
                <a:latin typeface="Times New Roman" panose="02020603050405020304" pitchFamily="18" charset="0"/>
                <a:cs typeface="Times New Roman" panose="02020603050405020304" pitchFamily="18" charset="0"/>
              </a:rPr>
              <a:t>President &amp; CEO</a:t>
            </a:r>
          </a:p>
          <a:p>
            <a:r>
              <a:rPr lang="en-US" sz="2000" dirty="0">
                <a:latin typeface="Times New Roman" panose="02020603050405020304" pitchFamily="18" charset="0"/>
                <a:cs typeface="Times New Roman" panose="02020603050405020304" pitchFamily="18" charset="0"/>
              </a:rPr>
              <a:t>Rural Policy Research Institute</a:t>
            </a:r>
          </a:p>
          <a:p>
            <a:endParaRPr lang="en-US" dirty="0" smtClean="0">
              <a:latin typeface="Times New Roman" panose="02020603050405020304" pitchFamily="18" charset="0"/>
              <a:cs typeface="Times New Roman" panose="02020603050405020304" pitchFamily="18" charset="0"/>
            </a:endParaRPr>
          </a:p>
        </p:txBody>
      </p:sp>
      <p:pic>
        <p:nvPicPr>
          <p:cNvPr id="6" name="Picture 5"/>
          <p:cNvPicPr/>
          <p:nvPr/>
        </p:nvPicPr>
        <p:blipFill>
          <a:blip r:embed="rId4">
            <a:extLst>
              <a:ext uri="{28A0092B-C50C-407E-A947-70E740481C1C}">
                <a14:useLocalDpi xmlns:a14="http://schemas.microsoft.com/office/drawing/2010/main" val="0"/>
              </a:ext>
            </a:extLst>
          </a:blip>
          <a:stretch>
            <a:fillRect/>
          </a:stretch>
        </p:blipFill>
        <p:spPr bwMode="auto">
          <a:xfrm>
            <a:off x="685802" y="5995851"/>
            <a:ext cx="1652450" cy="679270"/>
          </a:xfrm>
          <a:prstGeom prst="rect">
            <a:avLst/>
          </a:prstGeom>
          <a:noFill/>
        </p:spPr>
      </p:pic>
      <p:sp>
        <p:nvSpPr>
          <p:cNvPr id="7"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837154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11"/>
          <p:cNvSpPr/>
          <p:nvPr/>
        </p:nvSpPr>
        <p:spPr>
          <a:xfrm>
            <a:off x="7543800" y="6319076"/>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Title 2"/>
          <p:cNvSpPr>
            <a:spLocks noGrp="1"/>
          </p:cNvSpPr>
          <p:nvPr>
            <p:ph type="title" idx="4294967295"/>
          </p:nvPr>
        </p:nvSpPr>
        <p:spPr>
          <a:xfrm>
            <a:off x="923026" y="2133217"/>
            <a:ext cx="7211682" cy="1721000"/>
          </a:xfrm>
        </p:spPr>
        <p:txBody>
          <a:bodyPr>
            <a:normAutofit/>
          </a:bodyPr>
          <a:lstStyle/>
          <a:p>
            <a:r>
              <a:rPr lang="en-US" b="1" i="1" dirty="0" smtClean="0"/>
              <a:t>Nothing in all the world is more dangerous than sincere ignorance and conscientious stupidity. </a:t>
            </a:r>
            <a:endParaRPr lang="en-US" b="1" i="1" dirty="0"/>
          </a:p>
        </p:txBody>
      </p:sp>
      <p:sp>
        <p:nvSpPr>
          <p:cNvPr id="4" name="Text Placeholder 3"/>
          <p:cNvSpPr>
            <a:spLocks noGrp="1"/>
          </p:cNvSpPr>
          <p:nvPr>
            <p:ph type="body" idx="4294967295"/>
          </p:nvPr>
        </p:nvSpPr>
        <p:spPr>
          <a:xfrm>
            <a:off x="4710023" y="4367734"/>
            <a:ext cx="3088257" cy="479275"/>
          </a:xfrm>
        </p:spPr>
        <p:txBody>
          <a:bodyPr/>
          <a:lstStyle/>
          <a:p>
            <a:r>
              <a:rPr lang="en-US" dirty="0" smtClean="0"/>
              <a:t>- Martin Luther King Jr.</a:t>
            </a:r>
            <a:endParaRPr lang="en-US" dirty="0"/>
          </a:p>
        </p:txBody>
      </p:sp>
    </p:spTree>
    <p:extLst>
      <p:ext uri="{BB962C8B-B14F-4D97-AF65-F5344CB8AC3E}">
        <p14:creationId xmlns:p14="http://schemas.microsoft.com/office/powerpoint/2010/main" val="13125294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702528" y="1676400"/>
            <a:ext cx="8129238" cy="3798888"/>
          </a:xfrm>
        </p:spPr>
        <p:txBody>
          <a:bodyPr>
            <a:normAutofit/>
          </a:bodyPr>
          <a:lstStyle/>
          <a:p>
            <a:r>
              <a:rPr lang="en-US" b="1" i="1" dirty="0"/>
              <a:t>Flows </a:t>
            </a:r>
            <a:r>
              <a:rPr lang="en-US" b="1" dirty="0"/>
              <a:t>versus </a:t>
            </a:r>
            <a:r>
              <a:rPr lang="en-US" b="1" i="1" dirty="0"/>
              <a:t>stocks (wellbeing </a:t>
            </a:r>
            <a:r>
              <a:rPr lang="en-US" b="1" dirty="0"/>
              <a:t>versus</a:t>
            </a:r>
            <a:r>
              <a:rPr lang="en-US" b="1" i="1" dirty="0"/>
              <a:t> </a:t>
            </a:r>
            <a:r>
              <a:rPr lang="en-US" b="1" i="1" dirty="0" smtClean="0"/>
              <a:t>wealth)</a:t>
            </a:r>
          </a:p>
          <a:p>
            <a:endParaRPr lang="en-US" b="1" i="1"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Individual </a:t>
            </a:r>
            <a:r>
              <a:rPr lang="en-US" dirty="0">
                <a:latin typeface="Times New Roman" charset="0"/>
                <a:ea typeface="Times New Roman" charset="0"/>
                <a:cs typeface="Times New Roman" charset="0"/>
              </a:rPr>
              <a:t>wellbeing is fundamentally a flow </a:t>
            </a:r>
            <a:r>
              <a:rPr lang="en-US" dirty="0" smtClean="0">
                <a:latin typeface="Times New Roman" charset="0"/>
                <a:ea typeface="Times New Roman" charset="0"/>
                <a:cs typeface="Times New Roman" charset="0"/>
              </a:rPr>
              <a:t>measure</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GDP </a:t>
            </a:r>
            <a:r>
              <a:rPr lang="en-US" dirty="0">
                <a:latin typeface="Times New Roman" charset="0"/>
                <a:ea typeface="Times New Roman" charset="0"/>
                <a:cs typeface="Times New Roman" charset="0"/>
              </a:rPr>
              <a:t>is our most common measure of income </a:t>
            </a:r>
            <a:r>
              <a:rPr lang="en-US" dirty="0" smtClean="0">
                <a:latin typeface="Times New Roman" charset="0"/>
                <a:ea typeface="Times New Roman" charset="0"/>
                <a:cs typeface="Times New Roman" charset="0"/>
              </a:rPr>
              <a:t>flow</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But well being </a:t>
            </a:r>
            <a:r>
              <a:rPr lang="en-US" dirty="0">
                <a:latin typeface="Times New Roman" charset="0"/>
                <a:ea typeface="Times New Roman" charset="0"/>
                <a:cs typeface="Times New Roman" charset="0"/>
              </a:rPr>
              <a:t>is dependent on </a:t>
            </a:r>
            <a:r>
              <a:rPr lang="en-US" dirty="0" smtClean="0">
                <a:latin typeface="Times New Roman" charset="0"/>
                <a:ea typeface="Times New Roman" charset="0"/>
                <a:cs typeface="Times New Roman" charset="0"/>
              </a:rPr>
              <a:t>wealth</a:t>
            </a:r>
          </a:p>
          <a:p>
            <a:endParaRPr lang="en-US" dirty="0">
              <a:latin typeface="Times New Roman" charset="0"/>
              <a:ea typeface="Times New Roman" charset="0"/>
              <a:cs typeface="Times New Roman" charset="0"/>
            </a:endParaRPr>
          </a:p>
          <a:p>
            <a:r>
              <a:rPr lang="en-US" dirty="0" smtClean="0">
                <a:latin typeface="Times New Roman" charset="0"/>
                <a:ea typeface="Times New Roman" charset="0"/>
                <a:cs typeface="Times New Roman" charset="0"/>
              </a:rPr>
              <a:t>Wealth </a:t>
            </a:r>
            <a:r>
              <a:rPr lang="en-US" dirty="0">
                <a:latin typeface="Times New Roman" charset="0"/>
                <a:ea typeface="Times New Roman" charset="0"/>
                <a:cs typeface="Times New Roman" charset="0"/>
              </a:rPr>
              <a:t>is a stock—the net accumulation of </a:t>
            </a:r>
            <a:r>
              <a:rPr lang="en-US" dirty="0" smtClean="0">
                <a:latin typeface="Times New Roman" charset="0"/>
                <a:ea typeface="Times New Roman" charset="0"/>
                <a:cs typeface="Times New Roman" charset="0"/>
              </a:rPr>
              <a:t>assets </a:t>
            </a:r>
            <a:r>
              <a:rPr lang="en-US" dirty="0">
                <a:latin typeface="Times New Roman" charset="0"/>
                <a:ea typeface="Times New Roman" charset="0"/>
                <a:cs typeface="Times New Roman" charset="0"/>
              </a:rPr>
              <a:t>and </a:t>
            </a:r>
            <a:r>
              <a:rPr lang="en-US" dirty="0" smtClean="0">
                <a:latin typeface="Times New Roman" charset="0"/>
                <a:ea typeface="Times New Roman" charset="0"/>
                <a:cs typeface="Times New Roman" charset="0"/>
              </a:rPr>
              <a:t>liabilities</a:t>
            </a:r>
            <a:endParaRPr lang="en-US" dirty="0">
              <a:latin typeface="Times New Roman" charset="0"/>
              <a:ea typeface="Times New Roman" charset="0"/>
              <a:cs typeface="Times New Roman" charset="0"/>
            </a:endParaRPr>
          </a:p>
          <a:p>
            <a:pPr marL="728663" lvl="1" indent="-385763"/>
            <a:endParaRPr lang="en-US" sz="2400" dirty="0" smtClean="0"/>
          </a:p>
        </p:txBody>
      </p:sp>
      <p:sp>
        <p:nvSpPr>
          <p:cNvPr id="2" name="Title 1"/>
          <p:cNvSpPr>
            <a:spLocks noGrp="1"/>
          </p:cNvSpPr>
          <p:nvPr>
            <p:ph type="title" idx="4294967295"/>
          </p:nvPr>
        </p:nvSpPr>
        <p:spPr>
          <a:xfrm>
            <a:off x="600075" y="534988"/>
            <a:ext cx="8070850" cy="1006475"/>
          </a:xfrm>
        </p:spPr>
        <p:txBody>
          <a:bodyPr>
            <a:normAutofit fontScale="90000"/>
          </a:bodyPr>
          <a:lstStyle/>
          <a:p>
            <a:pPr algn="ctr"/>
            <a:r>
              <a:rPr lang="en-US" b="1" dirty="0" smtClean="0">
                <a:solidFill>
                  <a:srgbClr val="849862"/>
                </a:solidFill>
              </a:rPr>
              <a:t>Characteristics of Comprehensive Wealth</a:t>
            </a:r>
            <a:endParaRPr lang="en-US" b="1" dirty="0">
              <a:solidFill>
                <a:srgbClr val="849862"/>
              </a:solidFill>
            </a:endParaRPr>
          </a:p>
        </p:txBody>
      </p:sp>
      <p:sp>
        <p:nvSpPr>
          <p:cNvPr id="4" name="object 11"/>
          <p:cNvSpPr/>
          <p:nvPr/>
        </p:nvSpPr>
        <p:spPr>
          <a:xfrm>
            <a:off x="7539228" y="6379462"/>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71493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3610" y="1020536"/>
            <a:ext cx="9012028" cy="4825093"/>
          </a:xfrm>
          <a:prstGeom prst="rect">
            <a:avLst/>
          </a:prstGeom>
        </p:spPr>
      </p:pic>
      <p:sp>
        <p:nvSpPr>
          <p:cNvPr id="3" name="object 11"/>
          <p:cNvSpPr/>
          <p:nvPr/>
        </p:nvSpPr>
        <p:spPr>
          <a:xfrm>
            <a:off x="7539228" y="6379462"/>
            <a:ext cx="1600200" cy="4572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275431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4294967295"/>
          </p:nvPr>
        </p:nvSpPr>
        <p:spPr>
          <a:xfrm>
            <a:off x="144462" y="2057400"/>
            <a:ext cx="3278188" cy="4365625"/>
          </a:xfrm>
        </p:spPr>
        <p:txBody>
          <a:bodyPr/>
          <a:lstStyle/>
          <a:p>
            <a:pPr marL="457200" indent="-457200">
              <a:lnSpc>
                <a:spcPct val="150000"/>
              </a:lnSpc>
              <a:buFont typeface="Arial" panose="020B0604020202020204" pitchFamily="34" charset="0"/>
              <a:buChar char="•"/>
            </a:pPr>
            <a:r>
              <a:rPr lang="en-US" sz="2400" i="0" dirty="0" smtClean="0"/>
              <a:t>Multiple forms of wealth</a:t>
            </a:r>
          </a:p>
          <a:p>
            <a:pPr marL="457200" indent="-457200">
              <a:lnSpc>
                <a:spcPct val="150000"/>
              </a:lnSpc>
              <a:buFont typeface="Arial" panose="020B0604020202020204" pitchFamily="34" charset="0"/>
              <a:buChar char="•"/>
            </a:pPr>
            <a:r>
              <a:rPr lang="en-US" sz="2400" i="0" dirty="0" smtClean="0"/>
              <a:t>Investment decisions by individuals and governments</a:t>
            </a:r>
          </a:p>
          <a:p>
            <a:pPr marL="457200" indent="-457200">
              <a:lnSpc>
                <a:spcPct val="150000"/>
              </a:lnSpc>
              <a:buFont typeface="Arial" panose="020B0604020202020204" pitchFamily="34" charset="0"/>
              <a:buChar char="•"/>
            </a:pPr>
            <a:r>
              <a:rPr lang="en-US" sz="2400" i="0" dirty="0" smtClean="0"/>
              <a:t>Policy strategies</a:t>
            </a:r>
          </a:p>
          <a:p>
            <a:pPr marL="457200" indent="-457200">
              <a:lnSpc>
                <a:spcPct val="150000"/>
              </a:lnSpc>
              <a:buFont typeface="Arial" panose="020B0604020202020204" pitchFamily="34" charset="0"/>
              <a:buChar char="•"/>
            </a:pPr>
            <a:r>
              <a:rPr lang="en-US" sz="2400" i="0" dirty="0" smtClean="0"/>
              <a:t>Comprehensive indicators of outcomes</a:t>
            </a:r>
            <a:endParaRPr lang="en-US" sz="2400" i="0" dirty="0"/>
          </a:p>
        </p:txBody>
      </p:sp>
      <p:sp>
        <p:nvSpPr>
          <p:cNvPr id="3" name="Title 2"/>
          <p:cNvSpPr>
            <a:spLocks noGrp="1"/>
          </p:cNvSpPr>
          <p:nvPr>
            <p:ph type="title" idx="4294967295"/>
          </p:nvPr>
        </p:nvSpPr>
        <p:spPr>
          <a:xfrm>
            <a:off x="920750" y="527208"/>
            <a:ext cx="6845300" cy="553998"/>
          </a:xfrm>
        </p:spPr>
        <p:txBody>
          <a:bodyPr/>
          <a:lstStyle/>
          <a:p>
            <a:pPr algn="ctr"/>
            <a:r>
              <a:rPr lang="en-US" b="1" dirty="0" smtClean="0"/>
              <a:t>What is Comprehensive Wealth?</a:t>
            </a:r>
            <a:endParaRPr lang="en-US" b="1"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7265" y="2057400"/>
            <a:ext cx="4086225" cy="38123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a:xfrm>
            <a:off x="3543300" y="3200400"/>
            <a:ext cx="1600200" cy="2000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49140" y="2057400"/>
            <a:ext cx="2514600" cy="1428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7"/>
          <p:cNvSpPr/>
          <p:nvPr/>
        </p:nvSpPr>
        <p:spPr>
          <a:xfrm>
            <a:off x="4972050" y="3341370"/>
            <a:ext cx="1600200" cy="200025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0" name="Oval 9"/>
          <p:cNvSpPr/>
          <p:nvPr/>
        </p:nvSpPr>
        <p:spPr>
          <a:xfrm>
            <a:off x="6400800" y="3600450"/>
            <a:ext cx="1263015" cy="1200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bject 11"/>
          <p:cNvSpPr/>
          <p:nvPr/>
        </p:nvSpPr>
        <p:spPr>
          <a:xfrm>
            <a:off x="7323567" y="6267319"/>
            <a:ext cx="1600200" cy="457200"/>
          </a:xfrm>
          <a:prstGeom prst="rect">
            <a:avLst/>
          </a:prstGeom>
          <a:blipFill>
            <a:blip r:embed="rId5"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330960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grpId="0" nodeType="after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nodeType="afterEffect">
                                  <p:stCondLst>
                                    <p:cond delay="0"/>
                                  </p:stCondLst>
                                  <p:childTnLst>
                                    <p:set>
                                      <p:cBhvr>
                                        <p:cTn id="24" dur="1" fill="hold">
                                          <p:stCondLst>
                                            <p:cond delay="0"/>
                                          </p:stCondLst>
                                        </p:cTn>
                                        <p:tgtEl>
                                          <p:spTgt spid="409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3" end="3"/>
                                            </p:txEl>
                                          </p:spTgt>
                                        </p:tgtEl>
                                        <p:attrNameLst>
                                          <p:attrName>style.visibility</p:attrName>
                                        </p:attrNameLst>
                                      </p:cBhvr>
                                      <p:to>
                                        <p:strVal val="visible"/>
                                      </p:to>
                                    </p:set>
                                  </p:childTnLst>
                                </p:cTn>
                              </p:par>
                            </p:childTnLst>
                          </p:cTn>
                        </p:par>
                        <p:par>
                          <p:cTn id="29" fill="hold">
                            <p:stCondLst>
                              <p:cond delay="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animBg="1"/>
      <p:bldP spid="8"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535258" y="1676400"/>
            <a:ext cx="7865791" cy="4062651"/>
          </a:xfrm>
        </p:spPr>
        <p:txBody>
          <a:bodyPr/>
          <a:lstStyle/>
          <a:p>
            <a:r>
              <a:rPr lang="en-US" b="1" dirty="0" smtClean="0">
                <a:latin typeface="Times New Roman" charset="0"/>
                <a:ea typeface="Times New Roman" charset="0"/>
                <a:cs typeface="Times New Roman" charset="0"/>
              </a:rPr>
              <a:t>A superior basis for assessing economic performance</a:t>
            </a:r>
          </a:p>
          <a:p>
            <a:pPr lvl="1"/>
            <a:r>
              <a:rPr lang="en-US" sz="2400" dirty="0" smtClean="0">
                <a:latin typeface="Times New Roman" charset="0"/>
                <a:ea typeface="Times New Roman" charset="0"/>
                <a:cs typeface="Times New Roman" charset="0"/>
              </a:rPr>
              <a:t>Considers benefits and costs of non-market effects</a:t>
            </a:r>
          </a:p>
          <a:p>
            <a:pPr lvl="1"/>
            <a:r>
              <a:rPr lang="en-US" sz="2400" dirty="0" smtClean="0">
                <a:latin typeface="Times New Roman" charset="0"/>
                <a:ea typeface="Times New Roman" charset="0"/>
                <a:cs typeface="Times New Roman" charset="0"/>
              </a:rPr>
              <a:t>Considers the returns to investment in the environment, education, health, intellectual property and social capital</a:t>
            </a:r>
          </a:p>
          <a:p>
            <a:pPr lvl="1"/>
            <a:endParaRPr lang="en-US" sz="2400" dirty="0" smtClean="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Clarifies the concept of sustainability</a:t>
            </a:r>
          </a:p>
          <a:p>
            <a:pPr lvl="1"/>
            <a:r>
              <a:rPr lang="en-US" sz="2400" dirty="0" smtClean="0">
                <a:latin typeface="Times New Roman" charset="0"/>
                <a:ea typeface="Times New Roman" charset="0"/>
                <a:cs typeface="Times New Roman" charset="0"/>
              </a:rPr>
              <a:t>Sustainability is growth in comprehensive wealth</a:t>
            </a:r>
          </a:p>
          <a:p>
            <a:pPr lvl="1"/>
            <a:endParaRPr lang="en-US" sz="2400" dirty="0" smtClean="0">
              <a:latin typeface="Times New Roman" charset="0"/>
              <a:ea typeface="Times New Roman" charset="0"/>
              <a:cs typeface="Times New Roman" charset="0"/>
            </a:endParaRPr>
          </a:p>
          <a:p>
            <a:r>
              <a:rPr lang="en-US" b="1" dirty="0" smtClean="0">
                <a:latin typeface="Times New Roman" charset="0"/>
                <a:ea typeface="Times New Roman" charset="0"/>
                <a:cs typeface="Times New Roman" charset="0"/>
              </a:rPr>
              <a:t>Recognizes the complementarity among types of capital</a:t>
            </a:r>
          </a:p>
          <a:p>
            <a:pPr lvl="1"/>
            <a:r>
              <a:rPr lang="en-US" sz="2400" dirty="0" smtClean="0">
                <a:latin typeface="Times New Roman" charset="0"/>
                <a:ea typeface="Times New Roman" charset="0"/>
                <a:cs typeface="Times New Roman" charset="0"/>
              </a:rPr>
              <a:t>Environment and health, natural capital and intellectual capital, for example</a:t>
            </a:r>
            <a:endParaRPr lang="en-US" sz="2400" dirty="0">
              <a:latin typeface="Times New Roman" charset="0"/>
              <a:ea typeface="Times New Roman" charset="0"/>
              <a:cs typeface="Times New Roman" charset="0"/>
            </a:endParaRPr>
          </a:p>
        </p:txBody>
      </p:sp>
      <p:sp>
        <p:nvSpPr>
          <p:cNvPr id="2" name="Title 1"/>
          <p:cNvSpPr>
            <a:spLocks noGrp="1"/>
          </p:cNvSpPr>
          <p:nvPr>
            <p:ph type="title" idx="4294967295"/>
          </p:nvPr>
        </p:nvSpPr>
        <p:spPr>
          <a:xfrm>
            <a:off x="535258" y="554038"/>
            <a:ext cx="7535592" cy="554037"/>
          </a:xfrm>
        </p:spPr>
        <p:txBody>
          <a:bodyPr/>
          <a:lstStyle/>
          <a:p>
            <a:pPr algn="ctr"/>
            <a:r>
              <a:rPr lang="en-US" b="1" dirty="0" smtClean="0">
                <a:solidFill>
                  <a:srgbClr val="849862"/>
                </a:solidFill>
              </a:rPr>
              <a:t>Policy Implications</a:t>
            </a:r>
            <a:endParaRPr lang="en-US" b="1" dirty="0">
              <a:solidFill>
                <a:srgbClr val="849862"/>
              </a:solidFill>
            </a:endParaRPr>
          </a:p>
        </p:txBody>
      </p:sp>
      <p:sp>
        <p:nvSpPr>
          <p:cNvPr id="4" name="object 11"/>
          <p:cNvSpPr/>
          <p:nvPr/>
        </p:nvSpPr>
        <p:spPr>
          <a:xfrm>
            <a:off x="7539228" y="6379462"/>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587516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0920" y="446568"/>
            <a:ext cx="4885275" cy="6251944"/>
          </a:xfrm>
          <a:prstGeom prst="rect">
            <a:avLst/>
          </a:prstGeom>
          <a:ln w="19050">
            <a:solidFill>
              <a:schemeClr val="tx1"/>
            </a:solidFill>
          </a:ln>
        </p:spPr>
      </p:pic>
      <p:sp>
        <p:nvSpPr>
          <p:cNvPr id="4" name="object 11"/>
          <p:cNvSpPr/>
          <p:nvPr/>
        </p:nvSpPr>
        <p:spPr>
          <a:xfrm>
            <a:off x="7539228" y="6379462"/>
            <a:ext cx="1600200" cy="4572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251271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b="1" dirty="0" smtClean="0">
                <a:solidFill>
                  <a:srgbClr val="849862"/>
                </a:solidFill>
                <a:latin typeface="Times New Roman" panose="02020603050405020304" pitchFamily="18" charset="0"/>
                <a:cs typeface="Times New Roman" panose="02020603050405020304" pitchFamily="18" charset="0"/>
              </a:rPr>
              <a:t>Key Findings</a:t>
            </a:r>
            <a:endParaRPr lang="en-US" b="1" dirty="0">
              <a:solidFill>
                <a:srgbClr val="849862"/>
              </a:solidFill>
              <a:latin typeface="Times New Roman" panose="02020603050405020304" pitchFamily="18" charset="0"/>
              <a:cs typeface="Times New Roman" panose="02020603050405020304" pitchFamily="18" charset="0"/>
            </a:endParaRPr>
          </a:p>
        </p:txBody>
      </p:sp>
      <p:sp>
        <p:nvSpPr>
          <p:cNvPr id="4" name="Content Placeholder 3"/>
          <p:cNvSpPr>
            <a:spLocks noGrp="1"/>
          </p:cNvSpPr>
          <p:nvPr>
            <p:ph idx="1"/>
          </p:nvPr>
        </p:nvSpPr>
        <p:spPr>
          <a:xfrm>
            <a:off x="306188" y="1287568"/>
            <a:ext cx="8531621" cy="4526636"/>
          </a:xfrm>
        </p:spPr>
        <p:txBody>
          <a:bodyPr>
            <a:normAutofit fontScale="25000" lnSpcReduction="20000"/>
          </a:bodyPr>
          <a:lstStyle/>
          <a:p>
            <a:pPr marL="342900" indent="-342900">
              <a:spcAft>
                <a:spcPts val="1200"/>
              </a:spcAft>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There is a dearth of rural arts and culture research.  Most research is urban focused or assumes either there are no rural-urban differences or dismisses rural </a:t>
            </a:r>
            <a:r>
              <a:rPr lang="en-US" sz="9600" dirty="0" smtClean="0">
                <a:latin typeface="Times New Roman" panose="02020603050405020304" pitchFamily="18" charset="0"/>
                <a:cs typeface="Times New Roman" panose="02020603050405020304" pitchFamily="18" charset="0"/>
              </a:rPr>
              <a:t>cultural assets, </a:t>
            </a:r>
            <a:r>
              <a:rPr lang="en-US" sz="9600" dirty="0">
                <a:latin typeface="Times New Roman" panose="02020603050405020304" pitchFamily="18" charset="0"/>
                <a:cs typeface="Times New Roman" panose="02020603050405020304" pitchFamily="18" charset="0"/>
              </a:rPr>
              <a:t>out of hand.</a:t>
            </a:r>
          </a:p>
          <a:p>
            <a:pPr marL="342900" indent="-342900">
              <a:spcAft>
                <a:spcPts val="1200"/>
              </a:spcAft>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The research that has been done with a rural lens indicates that rural areas have a unique combination of particularized, place-based assets, often related to natural resources heritage. These must be measured in different ways, to fully account for their contributions to arts, artists and cultural assets, and comprehensive rural cultural wealth.</a:t>
            </a:r>
          </a:p>
          <a:p>
            <a:pPr marL="342900" indent="-342900">
              <a:spcAft>
                <a:spcPts val="1200"/>
              </a:spcAft>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The best rural arts and culture research has occurred in other nations.  Likewise, much of the US urban research, too often based on unproven theories of change, lacks sufficient rigor to drive policy action.</a:t>
            </a:r>
          </a:p>
          <a:p>
            <a:pPr marL="342900" indent="-342900">
              <a:spcAft>
                <a:spcPts val="1200"/>
              </a:spcAft>
              <a:buFont typeface="Arial" panose="020B0604020202020204" pitchFamily="34" charset="0"/>
              <a:buChar char="•"/>
            </a:pPr>
            <a:r>
              <a:rPr lang="en-US" sz="9600" dirty="0">
                <a:latin typeface="Times New Roman" panose="02020603050405020304" pitchFamily="18" charset="0"/>
                <a:cs typeface="Times New Roman" panose="02020603050405020304" pitchFamily="18" charset="0"/>
              </a:rPr>
              <a:t>Finally, urban strategies for creative economy development may be counter-productive in rural contexts.</a:t>
            </a:r>
          </a:p>
          <a:p>
            <a:endParaRPr lang="en-US" dirty="0"/>
          </a:p>
        </p:txBody>
      </p:sp>
      <p:sp>
        <p:nvSpPr>
          <p:cNvPr id="5" name="object 11"/>
          <p:cNvSpPr/>
          <p:nvPr/>
        </p:nvSpPr>
        <p:spPr>
          <a:xfrm>
            <a:off x="7539228" y="6379462"/>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6"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338475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00075"/>
            <a:ext cx="9144000" cy="6007608"/>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3"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6978858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08370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0"/>
          <p:cNvSpPr/>
          <p:nvPr/>
        </p:nvSpPr>
        <p:spPr>
          <a:xfrm>
            <a:off x="7539228" y="6379462"/>
            <a:ext cx="1600200" cy="4572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
        <p:nvSpPr>
          <p:cNvPr id="5"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325282561"/>
              </p:ext>
            </p:extLst>
          </p:nvPr>
        </p:nvGraphicFramePr>
        <p:xfrm>
          <a:off x="598591" y="495094"/>
          <a:ext cx="7946818" cy="2955223"/>
        </p:xfrm>
        <a:graphic>
          <a:graphicData uri="http://schemas.openxmlformats.org/presentationml/2006/ole">
            <mc:AlternateContent xmlns:mc="http://schemas.openxmlformats.org/markup-compatibility/2006">
              <mc:Choice xmlns:v="urn:schemas-microsoft-com:vml" Requires="v">
                <p:oleObj spid="_x0000_s1058" name="Acrobat Document" r:id="rId5" imgW="9143807" imgH="3400425" progId="Acrobat.Document.2017">
                  <p:embed/>
                </p:oleObj>
              </mc:Choice>
              <mc:Fallback>
                <p:oleObj name="Acrobat Document" r:id="rId5" imgW="9143807" imgH="3400425" progId="Acrobat.Document.2017">
                  <p:embed/>
                  <p:pic>
                    <p:nvPicPr>
                      <p:cNvPr id="0" name=""/>
                      <p:cNvPicPr/>
                      <p:nvPr/>
                    </p:nvPicPr>
                    <p:blipFill>
                      <a:blip r:embed="rId6"/>
                      <a:stretch>
                        <a:fillRect/>
                      </a:stretch>
                    </p:blipFill>
                    <p:spPr>
                      <a:xfrm>
                        <a:off x="598591" y="495094"/>
                        <a:ext cx="7946818" cy="2955223"/>
                      </a:xfrm>
                      <a:prstGeom prst="rect">
                        <a:avLst/>
                      </a:prstGeom>
                    </p:spPr>
                  </p:pic>
                </p:oleObj>
              </mc:Fallback>
            </mc:AlternateContent>
          </a:graphicData>
        </a:graphic>
      </p:graphicFrame>
      <p:pic>
        <p:nvPicPr>
          <p:cNvPr id="1030" name="Picture 6" descr="http://www.rupri.org/wp-content/uploads/Unknown-7-300x55.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98591" y="4812426"/>
            <a:ext cx="285750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rupri.org/wp-content/uploads/IRP_2011-300x144.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5014" y="3563170"/>
            <a:ext cx="1813683" cy="87056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rupri.org/wp-content/uploads/logox2-300x43.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8591" y="5714990"/>
            <a:ext cx="2857500" cy="409575"/>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www.rupri.org/wp-content/uploads/usda_nifa_logo-300x179.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43507" y="3550509"/>
            <a:ext cx="2160905" cy="1289341"/>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rupri.org/wp-content/uploads/UKCPR_GreenLogo-300x70.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743507" y="5181322"/>
            <a:ext cx="2410119" cy="562362"/>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www.rupri.org/wp-content/uploads/Unknown-1-3-300x11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2191" y="3708676"/>
            <a:ext cx="2350819" cy="885476"/>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http://www.rupri.org/wp-content/uploads/USDA-RD-logo-cmyk-3-300x140.jp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272147" y="4801664"/>
            <a:ext cx="2534162" cy="11826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1822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a:spLocks noGrp="1"/>
          </p:cNvSpPr>
          <p:nvPr>
            <p:ph type="title"/>
          </p:nvPr>
        </p:nvSpPr>
        <p:spPr>
          <a:xfrm>
            <a:off x="535940" y="554377"/>
            <a:ext cx="8072119" cy="492443"/>
          </a:xfrm>
          <a:prstGeom prst="rect">
            <a:avLst/>
          </a:prstGeom>
        </p:spPr>
        <p:txBody>
          <a:bodyPr vert="horz" wrap="square" lIns="0" tIns="0" rIns="0" bIns="0" rtlCol="0">
            <a:spAutoFit/>
          </a:bodyPr>
          <a:lstStyle/>
          <a:p>
            <a:pPr marL="207010">
              <a:lnSpc>
                <a:spcPct val="100000"/>
              </a:lnSpc>
            </a:pPr>
            <a:r>
              <a:rPr sz="3200" b="1" spc="-100" dirty="0">
                <a:solidFill>
                  <a:srgbClr val="849862"/>
                </a:solidFill>
                <a:latin typeface="Times New Roman"/>
                <a:cs typeface="Times New Roman"/>
              </a:rPr>
              <a:t>T</a:t>
            </a:r>
            <a:r>
              <a:rPr sz="3200" b="1" spc="-105" dirty="0">
                <a:solidFill>
                  <a:srgbClr val="849862"/>
                </a:solidFill>
                <a:latin typeface="Times New Roman"/>
                <a:cs typeface="Times New Roman"/>
              </a:rPr>
              <a:t>h</a:t>
            </a:r>
            <a:r>
              <a:rPr sz="3200" b="1" dirty="0">
                <a:solidFill>
                  <a:srgbClr val="849862"/>
                </a:solidFill>
                <a:latin typeface="Times New Roman"/>
                <a:cs typeface="Times New Roman"/>
              </a:rPr>
              <a:t>e</a:t>
            </a:r>
            <a:r>
              <a:rPr sz="3200" b="1" spc="-210" dirty="0">
                <a:solidFill>
                  <a:srgbClr val="849862"/>
                </a:solidFill>
                <a:latin typeface="Times New Roman"/>
                <a:cs typeface="Times New Roman"/>
              </a:rPr>
              <a:t> </a:t>
            </a:r>
            <a:r>
              <a:rPr sz="3200" b="1" spc="-100" dirty="0">
                <a:solidFill>
                  <a:srgbClr val="849862"/>
                </a:solidFill>
                <a:latin typeface="Times New Roman"/>
                <a:cs typeface="Times New Roman"/>
              </a:rPr>
              <a:t>F</a:t>
            </a:r>
            <a:r>
              <a:rPr sz="3200" b="1" spc="-90" dirty="0">
                <a:solidFill>
                  <a:srgbClr val="849862"/>
                </a:solidFill>
                <a:latin typeface="Times New Roman"/>
                <a:cs typeface="Times New Roman"/>
              </a:rPr>
              <a:t>ra</a:t>
            </a:r>
            <a:r>
              <a:rPr sz="3200" b="1" spc="-105" dirty="0">
                <a:solidFill>
                  <a:srgbClr val="849862"/>
                </a:solidFill>
                <a:latin typeface="Times New Roman"/>
                <a:cs typeface="Times New Roman"/>
              </a:rPr>
              <a:t>m</a:t>
            </a:r>
            <a:r>
              <a:rPr sz="3200" b="1" spc="-90" dirty="0">
                <a:solidFill>
                  <a:srgbClr val="849862"/>
                </a:solidFill>
                <a:latin typeface="Times New Roman"/>
                <a:cs typeface="Times New Roman"/>
              </a:rPr>
              <a:t>e</a:t>
            </a:r>
            <a:r>
              <a:rPr sz="3200" b="1" spc="-110" dirty="0">
                <a:solidFill>
                  <a:srgbClr val="849862"/>
                </a:solidFill>
                <a:latin typeface="Times New Roman"/>
                <a:cs typeface="Times New Roman"/>
              </a:rPr>
              <a:t>w</a:t>
            </a:r>
            <a:r>
              <a:rPr sz="3200" b="1" spc="-105" dirty="0">
                <a:solidFill>
                  <a:srgbClr val="849862"/>
                </a:solidFill>
                <a:latin typeface="Times New Roman"/>
                <a:cs typeface="Times New Roman"/>
              </a:rPr>
              <a:t>or</a:t>
            </a:r>
            <a:r>
              <a:rPr sz="3200" b="1" dirty="0">
                <a:solidFill>
                  <a:srgbClr val="849862"/>
                </a:solidFill>
                <a:latin typeface="Times New Roman"/>
                <a:cs typeface="Times New Roman"/>
              </a:rPr>
              <a:t>k</a:t>
            </a:r>
            <a:r>
              <a:rPr sz="3200" b="1" spc="-245" dirty="0">
                <a:solidFill>
                  <a:srgbClr val="849862"/>
                </a:solidFill>
                <a:latin typeface="Times New Roman"/>
                <a:cs typeface="Times New Roman"/>
              </a:rPr>
              <a:t> </a:t>
            </a:r>
            <a:r>
              <a:rPr sz="3200" b="1" spc="-100" dirty="0">
                <a:solidFill>
                  <a:srgbClr val="849862"/>
                </a:solidFill>
                <a:latin typeface="Times New Roman"/>
                <a:cs typeface="Times New Roman"/>
              </a:rPr>
              <a:t>f</a:t>
            </a:r>
            <a:r>
              <a:rPr sz="3200" b="1" spc="-90" dirty="0">
                <a:solidFill>
                  <a:srgbClr val="849862"/>
                </a:solidFill>
                <a:latin typeface="Times New Roman"/>
                <a:cs typeface="Times New Roman"/>
              </a:rPr>
              <a:t>o</a:t>
            </a:r>
            <a:r>
              <a:rPr sz="3200" b="1" dirty="0">
                <a:solidFill>
                  <a:srgbClr val="849862"/>
                </a:solidFill>
                <a:latin typeface="Times New Roman"/>
                <a:cs typeface="Times New Roman"/>
              </a:rPr>
              <a:t>r</a:t>
            </a:r>
            <a:r>
              <a:rPr sz="3200" b="1" spc="-270" dirty="0">
                <a:solidFill>
                  <a:srgbClr val="849862"/>
                </a:solidFill>
                <a:latin typeface="Times New Roman"/>
                <a:cs typeface="Times New Roman"/>
              </a:rPr>
              <a:t> </a:t>
            </a:r>
            <a:r>
              <a:rPr sz="3200" b="1" spc="-95" dirty="0">
                <a:solidFill>
                  <a:srgbClr val="849862"/>
                </a:solidFill>
                <a:latin typeface="Times New Roman"/>
                <a:cs typeface="Times New Roman"/>
              </a:rPr>
              <a:t>R</a:t>
            </a:r>
            <a:r>
              <a:rPr sz="3200" b="1" spc="-90" dirty="0">
                <a:solidFill>
                  <a:srgbClr val="849862"/>
                </a:solidFill>
                <a:latin typeface="Times New Roman"/>
                <a:cs typeface="Times New Roman"/>
              </a:rPr>
              <a:t>eg</a:t>
            </a:r>
            <a:r>
              <a:rPr sz="3200" b="1" spc="-100" dirty="0">
                <a:solidFill>
                  <a:srgbClr val="849862"/>
                </a:solidFill>
                <a:latin typeface="Times New Roman"/>
                <a:cs typeface="Times New Roman"/>
              </a:rPr>
              <a:t>i</a:t>
            </a:r>
            <a:r>
              <a:rPr sz="3200" b="1" spc="-105" dirty="0">
                <a:solidFill>
                  <a:srgbClr val="849862"/>
                </a:solidFill>
                <a:latin typeface="Times New Roman"/>
                <a:cs typeface="Times New Roman"/>
              </a:rPr>
              <a:t>ona</a:t>
            </a:r>
            <a:r>
              <a:rPr sz="3200" b="1" dirty="0">
                <a:solidFill>
                  <a:srgbClr val="849862"/>
                </a:solidFill>
                <a:latin typeface="Times New Roman"/>
                <a:cs typeface="Times New Roman"/>
              </a:rPr>
              <a:t>l</a:t>
            </a:r>
            <a:r>
              <a:rPr sz="3200" b="1" spc="-254" dirty="0">
                <a:solidFill>
                  <a:srgbClr val="849862"/>
                </a:solidFill>
                <a:latin typeface="Times New Roman"/>
                <a:cs typeface="Times New Roman"/>
              </a:rPr>
              <a:t> </a:t>
            </a:r>
            <a:r>
              <a:rPr sz="3200" b="1" spc="-95" dirty="0">
                <a:solidFill>
                  <a:srgbClr val="849862"/>
                </a:solidFill>
                <a:latin typeface="Times New Roman"/>
                <a:cs typeface="Times New Roman"/>
              </a:rPr>
              <a:t>R</a:t>
            </a:r>
            <a:r>
              <a:rPr sz="3200" b="1" spc="-105" dirty="0">
                <a:solidFill>
                  <a:srgbClr val="849862"/>
                </a:solidFill>
                <a:latin typeface="Times New Roman"/>
                <a:cs typeface="Times New Roman"/>
              </a:rPr>
              <a:t>u</a:t>
            </a:r>
            <a:r>
              <a:rPr sz="3200" b="1" spc="-90" dirty="0">
                <a:solidFill>
                  <a:srgbClr val="849862"/>
                </a:solidFill>
                <a:latin typeface="Times New Roman"/>
                <a:cs typeface="Times New Roman"/>
              </a:rPr>
              <a:t>ra</a:t>
            </a:r>
            <a:r>
              <a:rPr sz="3200" b="1" dirty="0">
                <a:solidFill>
                  <a:srgbClr val="849862"/>
                </a:solidFill>
                <a:latin typeface="Times New Roman"/>
                <a:cs typeface="Times New Roman"/>
              </a:rPr>
              <a:t>l</a:t>
            </a:r>
            <a:r>
              <a:rPr sz="3200" b="1" spc="-229" dirty="0">
                <a:solidFill>
                  <a:srgbClr val="849862"/>
                </a:solidFill>
                <a:latin typeface="Times New Roman"/>
                <a:cs typeface="Times New Roman"/>
              </a:rPr>
              <a:t> </a:t>
            </a:r>
            <a:r>
              <a:rPr sz="3200" b="1" spc="-95" dirty="0">
                <a:solidFill>
                  <a:srgbClr val="849862"/>
                </a:solidFill>
                <a:latin typeface="Times New Roman"/>
                <a:cs typeface="Times New Roman"/>
              </a:rPr>
              <a:t>I</a:t>
            </a:r>
            <a:r>
              <a:rPr sz="3200" b="1" spc="-105" dirty="0">
                <a:solidFill>
                  <a:srgbClr val="849862"/>
                </a:solidFill>
                <a:latin typeface="Times New Roman"/>
                <a:cs typeface="Times New Roman"/>
              </a:rPr>
              <a:t>nn</a:t>
            </a:r>
            <a:r>
              <a:rPr sz="3200" b="1" spc="-90" dirty="0">
                <a:solidFill>
                  <a:srgbClr val="849862"/>
                </a:solidFill>
                <a:latin typeface="Times New Roman"/>
                <a:cs typeface="Times New Roman"/>
              </a:rPr>
              <a:t>ov</a:t>
            </a:r>
            <a:r>
              <a:rPr sz="3200" b="1" spc="-105" dirty="0">
                <a:solidFill>
                  <a:srgbClr val="849862"/>
                </a:solidFill>
                <a:latin typeface="Times New Roman"/>
                <a:cs typeface="Times New Roman"/>
              </a:rPr>
              <a:t>a</a:t>
            </a:r>
            <a:r>
              <a:rPr sz="3200" b="1" spc="-110" dirty="0">
                <a:solidFill>
                  <a:srgbClr val="849862"/>
                </a:solidFill>
                <a:latin typeface="Times New Roman"/>
                <a:cs typeface="Times New Roman"/>
              </a:rPr>
              <a:t>t</a:t>
            </a:r>
            <a:r>
              <a:rPr sz="3200" b="1" spc="-100" dirty="0">
                <a:solidFill>
                  <a:srgbClr val="849862"/>
                </a:solidFill>
                <a:latin typeface="Times New Roman"/>
                <a:cs typeface="Times New Roman"/>
              </a:rPr>
              <a:t>i</a:t>
            </a:r>
            <a:r>
              <a:rPr sz="3200" b="1" spc="-105" dirty="0">
                <a:solidFill>
                  <a:srgbClr val="849862"/>
                </a:solidFill>
                <a:latin typeface="Times New Roman"/>
                <a:cs typeface="Times New Roman"/>
              </a:rPr>
              <a:t>o</a:t>
            </a:r>
            <a:r>
              <a:rPr sz="3200" b="1" dirty="0">
                <a:solidFill>
                  <a:srgbClr val="849862"/>
                </a:solidFill>
                <a:latin typeface="Times New Roman"/>
                <a:cs typeface="Times New Roman"/>
              </a:rPr>
              <a:t>n</a:t>
            </a:r>
          </a:p>
        </p:txBody>
      </p:sp>
      <p:sp>
        <p:nvSpPr>
          <p:cNvPr id="4" name="object 4"/>
          <p:cNvSpPr txBox="1"/>
          <p:nvPr/>
        </p:nvSpPr>
        <p:spPr>
          <a:xfrm>
            <a:off x="231140" y="4423509"/>
            <a:ext cx="7553959" cy="1854835"/>
          </a:xfrm>
          <a:prstGeom prst="rect">
            <a:avLst/>
          </a:prstGeom>
        </p:spPr>
        <p:txBody>
          <a:bodyPr vert="horz" wrap="square" lIns="0" tIns="0" rIns="0" bIns="0" rtlCol="0">
            <a:spAutoFit/>
          </a:bodyPr>
          <a:lstStyle/>
          <a:p>
            <a:pPr marL="12700"/>
            <a:r>
              <a:rPr sz="2400" u="heavy">
                <a:solidFill>
                  <a:srgbClr val="2E2B1F"/>
                </a:solidFill>
                <a:latin typeface="Times New Roman"/>
                <a:cs typeface="Times New Roman"/>
              </a:rPr>
              <a:t>Cri</a:t>
            </a:r>
            <a:r>
              <a:rPr sz="2400" u="heavy" spc="5">
                <a:solidFill>
                  <a:srgbClr val="2E2B1F"/>
                </a:solidFill>
                <a:latin typeface="Times New Roman"/>
                <a:cs typeface="Times New Roman"/>
              </a:rPr>
              <a:t>t</a:t>
            </a:r>
            <a:r>
              <a:rPr sz="2400" u="heavy">
                <a:solidFill>
                  <a:srgbClr val="2E2B1F"/>
                </a:solidFill>
                <a:latin typeface="Times New Roman"/>
                <a:cs typeface="Times New Roman"/>
              </a:rPr>
              <a:t>ic</a:t>
            </a:r>
            <a:r>
              <a:rPr sz="2400" u="heavy" spc="5">
                <a:solidFill>
                  <a:srgbClr val="2E2B1F"/>
                </a:solidFill>
                <a:latin typeface="Times New Roman"/>
                <a:cs typeface="Times New Roman"/>
              </a:rPr>
              <a:t>a</a:t>
            </a:r>
            <a:r>
              <a:rPr sz="2400" u="heavy">
                <a:solidFill>
                  <a:srgbClr val="2E2B1F"/>
                </a:solidFill>
                <a:latin typeface="Times New Roman"/>
                <a:cs typeface="Times New Roman"/>
              </a:rPr>
              <a:t>l</a:t>
            </a:r>
            <a:r>
              <a:rPr sz="2400" u="heavy" spc="-45">
                <a:solidFill>
                  <a:srgbClr val="2E2B1F"/>
                </a:solidFill>
                <a:latin typeface="Times New Roman"/>
                <a:cs typeface="Times New Roman"/>
              </a:rPr>
              <a:t> </a:t>
            </a:r>
            <a:r>
              <a:rPr sz="2400" u="heavy">
                <a:solidFill>
                  <a:srgbClr val="2E2B1F"/>
                </a:solidFill>
                <a:latin typeface="Times New Roman"/>
                <a:cs typeface="Times New Roman"/>
              </a:rPr>
              <a:t>In</a:t>
            </a:r>
            <a:r>
              <a:rPr sz="2400" u="heavy" spc="5">
                <a:solidFill>
                  <a:srgbClr val="2E2B1F"/>
                </a:solidFill>
                <a:latin typeface="Times New Roman"/>
                <a:cs typeface="Times New Roman"/>
              </a:rPr>
              <a:t>t</a:t>
            </a:r>
            <a:r>
              <a:rPr sz="2400" u="heavy">
                <a:solidFill>
                  <a:srgbClr val="2E2B1F"/>
                </a:solidFill>
                <a:latin typeface="Times New Roman"/>
                <a:cs typeface="Times New Roman"/>
              </a:rPr>
              <a:t>ernal</a:t>
            </a:r>
            <a:r>
              <a:rPr sz="2400" u="heavy" spc="-30">
                <a:solidFill>
                  <a:srgbClr val="2E2B1F"/>
                </a:solidFill>
                <a:latin typeface="Times New Roman"/>
                <a:cs typeface="Times New Roman"/>
              </a:rPr>
              <a:t> </a:t>
            </a:r>
            <a:r>
              <a:rPr sz="2400" u="heavy">
                <a:solidFill>
                  <a:srgbClr val="2E2B1F"/>
                </a:solidFill>
                <a:latin typeface="Times New Roman"/>
                <a:cs typeface="Times New Roman"/>
              </a:rPr>
              <a:t>Conside</a:t>
            </a:r>
            <a:r>
              <a:rPr sz="2400" u="heavy" spc="5">
                <a:solidFill>
                  <a:srgbClr val="2E2B1F"/>
                </a:solidFill>
                <a:latin typeface="Times New Roman"/>
                <a:cs typeface="Times New Roman"/>
              </a:rPr>
              <a:t>r</a:t>
            </a:r>
            <a:r>
              <a:rPr sz="2400" u="heavy">
                <a:solidFill>
                  <a:srgbClr val="2E2B1F"/>
                </a:solidFill>
                <a:latin typeface="Times New Roman"/>
                <a:cs typeface="Times New Roman"/>
              </a:rPr>
              <a:t>at</a:t>
            </a:r>
            <a:r>
              <a:rPr sz="2400" u="heavy" spc="5">
                <a:solidFill>
                  <a:srgbClr val="2E2B1F"/>
                </a:solidFill>
                <a:latin typeface="Times New Roman"/>
                <a:cs typeface="Times New Roman"/>
              </a:rPr>
              <a:t>i</a:t>
            </a:r>
            <a:r>
              <a:rPr sz="2400" u="heavy">
                <a:solidFill>
                  <a:srgbClr val="2E2B1F"/>
                </a:solidFill>
                <a:latin typeface="Times New Roman"/>
                <a:cs typeface="Times New Roman"/>
              </a:rPr>
              <a:t>ons</a:t>
            </a:r>
            <a:endParaRPr sz="2400">
              <a:solidFill>
                <a:prstClr val="black"/>
              </a:solidFill>
              <a:latin typeface="Times New Roman"/>
              <a:cs typeface="Times New Roman"/>
            </a:endParaRPr>
          </a:p>
          <a:p>
            <a:pPr marL="195580" indent="-182880">
              <a:spcBef>
                <a:spcPts val="1195"/>
              </a:spcBef>
              <a:buClr>
                <a:srgbClr val="84A161"/>
              </a:buClr>
              <a:buSzPct val="84375"/>
              <a:buFont typeface="Arial"/>
              <a:buChar char="•"/>
              <a:tabLst>
                <a:tab pos="195580" algn="l"/>
              </a:tabLst>
            </a:pPr>
            <a:r>
              <a:rPr sz="1600" spc="-160">
                <a:solidFill>
                  <a:srgbClr val="2E2B1F"/>
                </a:solidFill>
                <a:latin typeface="Times New Roman"/>
                <a:cs typeface="Times New Roman"/>
              </a:rPr>
              <a:t>W</a:t>
            </a:r>
            <a:r>
              <a:rPr sz="1600" spc="-10">
                <a:solidFill>
                  <a:srgbClr val="2E2B1F"/>
                </a:solidFill>
                <a:latin typeface="Times New Roman"/>
                <a:cs typeface="Times New Roman"/>
              </a:rPr>
              <a:t>ealth</a:t>
            </a:r>
            <a:r>
              <a:rPr sz="1600" spc="30">
                <a:solidFill>
                  <a:srgbClr val="2E2B1F"/>
                </a:solidFill>
                <a:latin typeface="Times New Roman"/>
                <a:cs typeface="Times New Roman"/>
              </a:rPr>
              <a:t> </a:t>
            </a:r>
            <a:r>
              <a:rPr sz="1600" spc="-10">
                <a:solidFill>
                  <a:srgbClr val="2E2B1F"/>
                </a:solidFill>
                <a:latin typeface="Times New Roman"/>
                <a:cs typeface="Times New Roman"/>
              </a:rPr>
              <a:t>Creation,</a:t>
            </a:r>
            <a:r>
              <a:rPr sz="1600" spc="15">
                <a:solidFill>
                  <a:srgbClr val="2E2B1F"/>
                </a:solidFill>
                <a:latin typeface="Times New Roman"/>
                <a:cs typeface="Times New Roman"/>
              </a:rPr>
              <a:t> </a:t>
            </a:r>
            <a:r>
              <a:rPr sz="1600" spc="-10">
                <a:solidFill>
                  <a:srgbClr val="2E2B1F"/>
                </a:solidFill>
                <a:latin typeface="Times New Roman"/>
                <a:cs typeface="Times New Roman"/>
              </a:rPr>
              <a:t>Inte</a:t>
            </a:r>
            <a:r>
              <a:rPr sz="1600" spc="-40">
                <a:solidFill>
                  <a:srgbClr val="2E2B1F"/>
                </a:solidFill>
                <a:latin typeface="Times New Roman"/>
                <a:cs typeface="Times New Roman"/>
              </a:rPr>
              <a:t>r</a:t>
            </a:r>
            <a:r>
              <a:rPr sz="1600" spc="-10">
                <a:solidFill>
                  <a:srgbClr val="2E2B1F"/>
                </a:solidFill>
                <a:latin typeface="Times New Roman"/>
                <a:cs typeface="Times New Roman"/>
              </a:rPr>
              <a:t>generatio</a:t>
            </a:r>
            <a:r>
              <a:rPr sz="1600" spc="-5">
                <a:solidFill>
                  <a:srgbClr val="2E2B1F"/>
                </a:solidFill>
                <a:latin typeface="Times New Roman"/>
                <a:cs typeface="Times New Roman"/>
              </a:rPr>
              <a:t>n</a:t>
            </a:r>
            <a:r>
              <a:rPr sz="1600" spc="-10">
                <a:solidFill>
                  <a:srgbClr val="2E2B1F"/>
                </a:solidFill>
                <a:latin typeface="Times New Roman"/>
                <a:cs typeface="Times New Roman"/>
              </a:rPr>
              <a:t>al</a:t>
            </a:r>
            <a:r>
              <a:rPr sz="1600" spc="15">
                <a:solidFill>
                  <a:srgbClr val="2E2B1F"/>
                </a:solidFill>
                <a:latin typeface="Times New Roman"/>
                <a:cs typeface="Times New Roman"/>
              </a:rPr>
              <a:t> </a:t>
            </a:r>
            <a:r>
              <a:rPr sz="1600" spc="-160">
                <a:solidFill>
                  <a:srgbClr val="2E2B1F"/>
                </a:solidFill>
                <a:latin typeface="Times New Roman"/>
                <a:cs typeface="Times New Roman"/>
              </a:rPr>
              <a:t>W</a:t>
            </a:r>
            <a:r>
              <a:rPr sz="1600" spc="-10">
                <a:solidFill>
                  <a:srgbClr val="2E2B1F"/>
                </a:solidFill>
                <a:latin typeface="Times New Roman"/>
                <a:cs typeface="Times New Roman"/>
              </a:rPr>
              <a:t>ealth</a:t>
            </a:r>
            <a:r>
              <a:rPr sz="1600" spc="30">
                <a:solidFill>
                  <a:srgbClr val="2E2B1F"/>
                </a:solidFill>
                <a:latin typeface="Times New Roman"/>
                <a:cs typeface="Times New Roman"/>
              </a:rPr>
              <a:t> </a:t>
            </a:r>
            <a:r>
              <a:rPr sz="1600" spc="-10">
                <a:solidFill>
                  <a:srgbClr val="2E2B1F"/>
                </a:solidFill>
                <a:latin typeface="Times New Roman"/>
                <a:cs typeface="Times New Roman"/>
              </a:rPr>
              <a:t>Rete</a:t>
            </a:r>
            <a:r>
              <a:rPr sz="1600" spc="-5">
                <a:solidFill>
                  <a:srgbClr val="2E2B1F"/>
                </a:solidFill>
                <a:latin typeface="Times New Roman"/>
                <a:cs typeface="Times New Roman"/>
              </a:rPr>
              <a:t>n</a:t>
            </a:r>
            <a:r>
              <a:rPr sz="1600" spc="-10">
                <a:solidFill>
                  <a:srgbClr val="2E2B1F"/>
                </a:solidFill>
                <a:latin typeface="Times New Roman"/>
                <a:cs typeface="Times New Roman"/>
              </a:rPr>
              <a:t>tion,</a:t>
            </a:r>
            <a:r>
              <a:rPr sz="1600" spc="15">
                <a:solidFill>
                  <a:srgbClr val="2E2B1F"/>
                </a:solidFill>
                <a:latin typeface="Times New Roman"/>
                <a:cs typeface="Times New Roman"/>
              </a:rPr>
              <a:t> </a:t>
            </a:r>
            <a:r>
              <a:rPr sz="1600" spc="-10">
                <a:solidFill>
                  <a:srgbClr val="2E2B1F"/>
                </a:solidFill>
                <a:latin typeface="Times New Roman"/>
                <a:cs typeface="Times New Roman"/>
              </a:rPr>
              <a:t>and</a:t>
            </a:r>
            <a:r>
              <a:rPr sz="1600" spc="-85">
                <a:solidFill>
                  <a:srgbClr val="2E2B1F"/>
                </a:solidFill>
                <a:latin typeface="Times New Roman"/>
                <a:cs typeface="Times New Roman"/>
              </a:rPr>
              <a:t> </a:t>
            </a:r>
            <a:r>
              <a:rPr sz="1600" spc="-10">
                <a:solidFill>
                  <a:srgbClr val="2E2B1F"/>
                </a:solidFill>
                <a:latin typeface="Times New Roman"/>
                <a:cs typeface="Times New Roman"/>
              </a:rPr>
              <a:t>Appro</a:t>
            </a:r>
            <a:r>
              <a:rPr sz="1600" spc="-5">
                <a:solidFill>
                  <a:srgbClr val="2E2B1F"/>
                </a:solidFill>
                <a:latin typeface="Times New Roman"/>
                <a:cs typeface="Times New Roman"/>
              </a:rPr>
              <a:t>p</a:t>
            </a:r>
            <a:r>
              <a:rPr sz="1600" spc="-10">
                <a:solidFill>
                  <a:srgbClr val="2E2B1F"/>
                </a:solidFill>
                <a:latin typeface="Times New Roman"/>
                <a:cs typeface="Times New Roman"/>
              </a:rPr>
              <a:t>riate</a:t>
            </a:r>
            <a:r>
              <a:rPr sz="1600" spc="-25">
                <a:solidFill>
                  <a:srgbClr val="2E2B1F"/>
                </a:solidFill>
                <a:latin typeface="Times New Roman"/>
                <a:cs typeface="Times New Roman"/>
              </a:rPr>
              <a:t> </a:t>
            </a:r>
            <a:r>
              <a:rPr sz="1600" spc="-160">
                <a:solidFill>
                  <a:srgbClr val="2E2B1F"/>
                </a:solidFill>
                <a:latin typeface="Times New Roman"/>
                <a:cs typeface="Times New Roman"/>
              </a:rPr>
              <a:t>W</a:t>
            </a:r>
            <a:r>
              <a:rPr sz="1600" spc="-10">
                <a:solidFill>
                  <a:srgbClr val="2E2B1F"/>
                </a:solidFill>
                <a:latin typeface="Times New Roman"/>
                <a:cs typeface="Times New Roman"/>
              </a:rPr>
              <a:t>ealth</a:t>
            </a:r>
            <a:r>
              <a:rPr sz="1600" spc="30">
                <a:solidFill>
                  <a:srgbClr val="2E2B1F"/>
                </a:solidFill>
                <a:latin typeface="Times New Roman"/>
                <a:cs typeface="Times New Roman"/>
              </a:rPr>
              <a:t> </a:t>
            </a:r>
            <a:r>
              <a:rPr sz="1600" spc="-10">
                <a:solidFill>
                  <a:srgbClr val="2E2B1F"/>
                </a:solidFill>
                <a:latin typeface="Times New Roman"/>
                <a:cs typeface="Times New Roman"/>
              </a:rPr>
              <a:t>Distribution</a:t>
            </a:r>
            <a:endParaRPr sz="1600">
              <a:solidFill>
                <a:prstClr val="black"/>
              </a:solidFill>
              <a:latin typeface="Times New Roman"/>
              <a:cs typeface="Times New Roman"/>
            </a:endParaRPr>
          </a:p>
          <a:p>
            <a:pPr marL="195580" indent="-182880">
              <a:spcBef>
                <a:spcPts val="1040"/>
              </a:spcBef>
              <a:buClr>
                <a:srgbClr val="84A161"/>
              </a:buClr>
              <a:buSzPct val="84375"/>
              <a:buFont typeface="Arial"/>
              <a:buChar char="•"/>
              <a:tabLst>
                <a:tab pos="195580" algn="l"/>
              </a:tabLst>
            </a:pPr>
            <a:r>
              <a:rPr sz="1600" spc="-175">
                <a:solidFill>
                  <a:srgbClr val="2E2B1F"/>
                </a:solidFill>
                <a:latin typeface="Times New Roman"/>
                <a:cs typeface="Times New Roman"/>
              </a:rPr>
              <a:t>Y</a:t>
            </a:r>
            <a:r>
              <a:rPr sz="1600" spc="-10">
                <a:solidFill>
                  <a:srgbClr val="2E2B1F"/>
                </a:solidFill>
                <a:latin typeface="Times New Roman"/>
                <a:cs typeface="Times New Roman"/>
              </a:rPr>
              <a:t>outh</a:t>
            </a:r>
            <a:r>
              <a:rPr sz="1600" spc="-15">
                <a:solidFill>
                  <a:srgbClr val="2E2B1F"/>
                </a:solidFill>
                <a:latin typeface="Times New Roman"/>
                <a:cs typeface="Times New Roman"/>
              </a:rPr>
              <a:t> </a:t>
            </a:r>
            <a:r>
              <a:rPr sz="1600" spc="-10">
                <a:solidFill>
                  <a:srgbClr val="2E2B1F"/>
                </a:solidFill>
                <a:latin typeface="Times New Roman"/>
                <a:cs typeface="Times New Roman"/>
              </a:rPr>
              <a:t>En</a:t>
            </a:r>
            <a:r>
              <a:rPr sz="1600" spc="-5">
                <a:solidFill>
                  <a:srgbClr val="2E2B1F"/>
                </a:solidFill>
                <a:latin typeface="Times New Roman"/>
                <a:cs typeface="Times New Roman"/>
              </a:rPr>
              <a:t>g</a:t>
            </a:r>
            <a:r>
              <a:rPr sz="1600" spc="-10">
                <a:solidFill>
                  <a:srgbClr val="2E2B1F"/>
                </a:solidFill>
                <a:latin typeface="Times New Roman"/>
                <a:cs typeface="Times New Roman"/>
              </a:rPr>
              <a:t>age</a:t>
            </a:r>
            <a:r>
              <a:rPr sz="1600" spc="-50">
                <a:solidFill>
                  <a:srgbClr val="2E2B1F"/>
                </a:solidFill>
                <a:latin typeface="Times New Roman"/>
                <a:cs typeface="Times New Roman"/>
              </a:rPr>
              <a:t>m</a:t>
            </a:r>
            <a:r>
              <a:rPr sz="1600" spc="-10">
                <a:solidFill>
                  <a:srgbClr val="2E2B1F"/>
                </a:solidFill>
                <a:latin typeface="Times New Roman"/>
                <a:cs typeface="Times New Roman"/>
              </a:rPr>
              <a:t>ent,</a:t>
            </a:r>
            <a:r>
              <a:rPr sz="1600" spc="50">
                <a:solidFill>
                  <a:srgbClr val="2E2B1F"/>
                </a:solidFill>
                <a:latin typeface="Times New Roman"/>
                <a:cs typeface="Times New Roman"/>
              </a:rPr>
              <a:t> </a:t>
            </a:r>
            <a:r>
              <a:rPr sz="1600" spc="-10">
                <a:solidFill>
                  <a:srgbClr val="2E2B1F"/>
                </a:solidFill>
                <a:latin typeface="Times New Roman"/>
                <a:cs typeface="Times New Roman"/>
              </a:rPr>
              <a:t>Rete</a:t>
            </a:r>
            <a:r>
              <a:rPr sz="1600" spc="-5">
                <a:solidFill>
                  <a:srgbClr val="2E2B1F"/>
                </a:solidFill>
                <a:latin typeface="Times New Roman"/>
                <a:cs typeface="Times New Roman"/>
              </a:rPr>
              <a:t>n</a:t>
            </a:r>
            <a:r>
              <a:rPr sz="1600" spc="-10">
                <a:solidFill>
                  <a:srgbClr val="2E2B1F"/>
                </a:solidFill>
                <a:latin typeface="Times New Roman"/>
                <a:cs typeface="Times New Roman"/>
              </a:rPr>
              <a:t>tion,</a:t>
            </a:r>
            <a:r>
              <a:rPr sz="1600">
                <a:solidFill>
                  <a:srgbClr val="2E2B1F"/>
                </a:solidFill>
                <a:latin typeface="Times New Roman"/>
                <a:cs typeface="Times New Roman"/>
              </a:rPr>
              <a:t> </a:t>
            </a:r>
            <a:r>
              <a:rPr sz="1600" spc="-10">
                <a:solidFill>
                  <a:srgbClr val="2E2B1F"/>
                </a:solidFill>
                <a:latin typeface="Times New Roman"/>
                <a:cs typeface="Times New Roman"/>
              </a:rPr>
              <a:t>and</a:t>
            </a:r>
            <a:r>
              <a:rPr sz="1600">
                <a:solidFill>
                  <a:srgbClr val="2E2B1F"/>
                </a:solidFill>
                <a:latin typeface="Times New Roman"/>
                <a:cs typeface="Times New Roman"/>
              </a:rPr>
              <a:t> </a:t>
            </a:r>
            <a:r>
              <a:rPr sz="1600" spc="-20">
                <a:solidFill>
                  <a:srgbClr val="2E2B1F"/>
                </a:solidFill>
                <a:latin typeface="Times New Roman"/>
                <a:cs typeface="Times New Roman"/>
              </a:rPr>
              <a:t>L</a:t>
            </a:r>
            <a:r>
              <a:rPr sz="1600" spc="-10">
                <a:solidFill>
                  <a:srgbClr val="2E2B1F"/>
                </a:solidFill>
                <a:latin typeface="Times New Roman"/>
                <a:cs typeface="Times New Roman"/>
              </a:rPr>
              <a:t>eaders</a:t>
            </a:r>
            <a:r>
              <a:rPr sz="1600" spc="-5">
                <a:solidFill>
                  <a:srgbClr val="2E2B1F"/>
                </a:solidFill>
                <a:latin typeface="Times New Roman"/>
                <a:cs typeface="Times New Roman"/>
              </a:rPr>
              <a:t>h</a:t>
            </a:r>
            <a:r>
              <a:rPr sz="1600" spc="-10">
                <a:solidFill>
                  <a:srgbClr val="2E2B1F"/>
                </a:solidFill>
                <a:latin typeface="Times New Roman"/>
                <a:cs typeface="Times New Roman"/>
              </a:rPr>
              <a:t>ip</a:t>
            </a:r>
            <a:r>
              <a:rPr sz="1600" spc="20">
                <a:solidFill>
                  <a:srgbClr val="2E2B1F"/>
                </a:solidFill>
                <a:latin typeface="Times New Roman"/>
                <a:cs typeface="Times New Roman"/>
              </a:rPr>
              <a:t> </a:t>
            </a:r>
            <a:r>
              <a:rPr sz="1600" spc="-10">
                <a:solidFill>
                  <a:srgbClr val="2E2B1F"/>
                </a:solidFill>
                <a:latin typeface="Times New Roman"/>
                <a:cs typeface="Times New Roman"/>
              </a:rPr>
              <a:t>Develop</a:t>
            </a:r>
            <a:r>
              <a:rPr sz="1600" spc="-50">
                <a:solidFill>
                  <a:srgbClr val="2E2B1F"/>
                </a:solidFill>
                <a:latin typeface="Times New Roman"/>
                <a:cs typeface="Times New Roman"/>
              </a:rPr>
              <a:t>m</a:t>
            </a:r>
            <a:r>
              <a:rPr sz="1600" spc="-10">
                <a:solidFill>
                  <a:srgbClr val="2E2B1F"/>
                </a:solidFill>
                <a:latin typeface="Times New Roman"/>
                <a:cs typeface="Times New Roman"/>
              </a:rPr>
              <a:t>ent</a:t>
            </a:r>
            <a:endParaRPr sz="1600">
              <a:solidFill>
                <a:prstClr val="black"/>
              </a:solidFill>
              <a:latin typeface="Times New Roman"/>
              <a:cs typeface="Times New Roman"/>
            </a:endParaRPr>
          </a:p>
          <a:p>
            <a:pPr marL="195580" indent="-182880">
              <a:spcBef>
                <a:spcPts val="1030"/>
              </a:spcBef>
              <a:buClr>
                <a:srgbClr val="84A161"/>
              </a:buClr>
              <a:buSzPct val="84375"/>
              <a:buFont typeface="Arial"/>
              <a:buChar char="•"/>
              <a:tabLst>
                <a:tab pos="195580" algn="l"/>
              </a:tabLst>
            </a:pPr>
            <a:r>
              <a:rPr sz="1600" spc="-10">
                <a:solidFill>
                  <a:srgbClr val="2E2B1F"/>
                </a:solidFill>
                <a:latin typeface="Times New Roman"/>
                <a:cs typeface="Times New Roman"/>
              </a:rPr>
              <a:t>Social</a:t>
            </a:r>
            <a:r>
              <a:rPr sz="1600" spc="15">
                <a:solidFill>
                  <a:srgbClr val="2E2B1F"/>
                </a:solidFill>
                <a:latin typeface="Times New Roman"/>
                <a:cs typeface="Times New Roman"/>
              </a:rPr>
              <a:t> </a:t>
            </a:r>
            <a:r>
              <a:rPr sz="1600" spc="-10">
                <a:solidFill>
                  <a:srgbClr val="2E2B1F"/>
                </a:solidFill>
                <a:latin typeface="Times New Roman"/>
                <a:cs typeface="Times New Roman"/>
              </a:rPr>
              <a:t>Inclusion</a:t>
            </a:r>
            <a:r>
              <a:rPr sz="1600" spc="10">
                <a:solidFill>
                  <a:srgbClr val="2E2B1F"/>
                </a:solidFill>
                <a:latin typeface="Times New Roman"/>
                <a:cs typeface="Times New Roman"/>
              </a:rPr>
              <a:t> </a:t>
            </a:r>
            <a:r>
              <a:rPr sz="1600" spc="-10">
                <a:solidFill>
                  <a:srgbClr val="2E2B1F"/>
                </a:solidFill>
                <a:latin typeface="Times New Roman"/>
                <a:cs typeface="Times New Roman"/>
              </a:rPr>
              <a:t>and</a:t>
            </a:r>
            <a:r>
              <a:rPr sz="1600" spc="5">
                <a:solidFill>
                  <a:srgbClr val="2E2B1F"/>
                </a:solidFill>
                <a:latin typeface="Times New Roman"/>
                <a:cs typeface="Times New Roman"/>
              </a:rPr>
              <a:t> </a:t>
            </a:r>
            <a:r>
              <a:rPr sz="1600" spc="-10">
                <a:solidFill>
                  <a:srgbClr val="2E2B1F"/>
                </a:solidFill>
                <a:latin typeface="Times New Roman"/>
                <a:cs typeface="Times New Roman"/>
              </a:rPr>
              <a:t>Social</a:t>
            </a:r>
            <a:r>
              <a:rPr sz="1600" spc="15">
                <a:solidFill>
                  <a:srgbClr val="2E2B1F"/>
                </a:solidFill>
                <a:latin typeface="Times New Roman"/>
                <a:cs typeface="Times New Roman"/>
              </a:rPr>
              <a:t> </a:t>
            </a:r>
            <a:r>
              <a:rPr sz="1600" spc="-10">
                <a:solidFill>
                  <a:srgbClr val="2E2B1F"/>
                </a:solidFill>
                <a:latin typeface="Times New Roman"/>
                <a:cs typeface="Times New Roman"/>
              </a:rPr>
              <a:t>Equity</a:t>
            </a:r>
            <a:r>
              <a:rPr sz="1600" spc="-5">
                <a:solidFill>
                  <a:srgbClr val="2E2B1F"/>
                </a:solidFill>
                <a:latin typeface="Times New Roman"/>
                <a:cs typeface="Times New Roman"/>
              </a:rPr>
              <a:t> </a:t>
            </a:r>
            <a:r>
              <a:rPr sz="1600" spc="-10">
                <a:solidFill>
                  <a:srgbClr val="2E2B1F"/>
                </a:solidFill>
                <a:latin typeface="Times New Roman"/>
                <a:cs typeface="Times New Roman"/>
              </a:rPr>
              <a:t>Conside</a:t>
            </a:r>
            <a:r>
              <a:rPr sz="1600" spc="-20">
                <a:solidFill>
                  <a:srgbClr val="2E2B1F"/>
                </a:solidFill>
                <a:latin typeface="Times New Roman"/>
                <a:cs typeface="Times New Roman"/>
              </a:rPr>
              <a:t>r</a:t>
            </a:r>
            <a:r>
              <a:rPr sz="1600" spc="-10">
                <a:solidFill>
                  <a:srgbClr val="2E2B1F"/>
                </a:solidFill>
                <a:latin typeface="Times New Roman"/>
                <a:cs typeface="Times New Roman"/>
              </a:rPr>
              <a:t>atio</a:t>
            </a:r>
            <a:r>
              <a:rPr sz="1600" spc="-5">
                <a:solidFill>
                  <a:srgbClr val="2E2B1F"/>
                </a:solidFill>
                <a:latin typeface="Times New Roman"/>
                <a:cs typeface="Times New Roman"/>
              </a:rPr>
              <a:t>n</a:t>
            </a:r>
            <a:r>
              <a:rPr sz="1600" spc="-10">
                <a:solidFill>
                  <a:srgbClr val="2E2B1F"/>
                </a:solidFill>
                <a:latin typeface="Times New Roman"/>
                <a:cs typeface="Times New Roman"/>
              </a:rPr>
              <a:t>s</a:t>
            </a:r>
            <a:endParaRPr sz="1600">
              <a:solidFill>
                <a:prstClr val="black"/>
              </a:solidFill>
              <a:latin typeface="Times New Roman"/>
              <a:cs typeface="Times New Roman"/>
            </a:endParaRPr>
          </a:p>
          <a:p>
            <a:pPr marL="195580" indent="-182880">
              <a:spcBef>
                <a:spcPts val="1045"/>
              </a:spcBef>
              <a:buClr>
                <a:srgbClr val="84A161"/>
              </a:buClr>
              <a:buSzPct val="84375"/>
              <a:buFont typeface="Arial"/>
              <a:buChar char="•"/>
              <a:tabLst>
                <a:tab pos="195580" algn="l"/>
              </a:tabLst>
            </a:pPr>
            <a:r>
              <a:rPr sz="1600" spc="-10">
                <a:solidFill>
                  <a:srgbClr val="2E2B1F"/>
                </a:solidFill>
                <a:latin typeface="Times New Roman"/>
                <a:cs typeface="Times New Roman"/>
              </a:rPr>
              <a:t>Speci</a:t>
            </a:r>
            <a:r>
              <a:rPr sz="1600" spc="-5">
                <a:solidFill>
                  <a:srgbClr val="2E2B1F"/>
                </a:solidFill>
                <a:latin typeface="Times New Roman"/>
                <a:cs typeface="Times New Roman"/>
              </a:rPr>
              <a:t>f</a:t>
            </a:r>
            <a:r>
              <a:rPr sz="1600" spc="-10">
                <a:solidFill>
                  <a:srgbClr val="2E2B1F"/>
                </a:solidFill>
                <a:latin typeface="Times New Roman"/>
                <a:cs typeface="Times New Roman"/>
              </a:rPr>
              <a:t>ic</a:t>
            </a:r>
            <a:r>
              <a:rPr sz="1600" spc="-80">
                <a:solidFill>
                  <a:srgbClr val="2E2B1F"/>
                </a:solidFill>
                <a:latin typeface="Times New Roman"/>
                <a:cs typeface="Times New Roman"/>
              </a:rPr>
              <a:t> </a:t>
            </a:r>
            <a:r>
              <a:rPr sz="1600" spc="-10">
                <a:solidFill>
                  <a:srgbClr val="2E2B1F"/>
                </a:solidFill>
                <a:latin typeface="Times New Roman"/>
                <a:cs typeface="Times New Roman"/>
              </a:rPr>
              <a:t>Attention</a:t>
            </a:r>
            <a:r>
              <a:rPr sz="1600" spc="20">
                <a:solidFill>
                  <a:srgbClr val="2E2B1F"/>
                </a:solidFill>
                <a:latin typeface="Times New Roman"/>
                <a:cs typeface="Times New Roman"/>
              </a:rPr>
              <a:t> </a:t>
            </a:r>
            <a:r>
              <a:rPr sz="1600" spc="-10">
                <a:solidFill>
                  <a:srgbClr val="2E2B1F"/>
                </a:solidFill>
                <a:latin typeface="Times New Roman"/>
                <a:cs typeface="Times New Roman"/>
              </a:rPr>
              <a:t>to</a:t>
            </a:r>
            <a:r>
              <a:rPr sz="1600" spc="10">
                <a:solidFill>
                  <a:srgbClr val="2E2B1F"/>
                </a:solidFill>
                <a:latin typeface="Times New Roman"/>
                <a:cs typeface="Times New Roman"/>
              </a:rPr>
              <a:t> </a:t>
            </a:r>
            <a:r>
              <a:rPr sz="1600" spc="-10">
                <a:solidFill>
                  <a:srgbClr val="2E2B1F"/>
                </a:solidFill>
                <a:latin typeface="Times New Roman"/>
                <a:cs typeface="Times New Roman"/>
              </a:rPr>
              <a:t>Social</a:t>
            </a:r>
            <a:r>
              <a:rPr sz="1600" spc="5">
                <a:solidFill>
                  <a:srgbClr val="2E2B1F"/>
                </a:solidFill>
                <a:latin typeface="Times New Roman"/>
                <a:cs typeface="Times New Roman"/>
              </a:rPr>
              <a:t> </a:t>
            </a:r>
            <a:r>
              <a:rPr sz="1600" spc="-15">
                <a:solidFill>
                  <a:srgbClr val="2E2B1F"/>
                </a:solidFill>
                <a:latin typeface="Times New Roman"/>
                <a:cs typeface="Times New Roman"/>
              </a:rPr>
              <a:t>Mo</a:t>
            </a:r>
            <a:r>
              <a:rPr sz="1600" spc="-5">
                <a:solidFill>
                  <a:srgbClr val="2E2B1F"/>
                </a:solidFill>
                <a:latin typeface="Times New Roman"/>
                <a:cs typeface="Times New Roman"/>
              </a:rPr>
              <a:t>b</a:t>
            </a:r>
            <a:r>
              <a:rPr sz="1600" spc="-10">
                <a:solidFill>
                  <a:srgbClr val="2E2B1F"/>
                </a:solidFill>
                <a:latin typeface="Times New Roman"/>
                <a:cs typeface="Times New Roman"/>
              </a:rPr>
              <a:t>ility</a:t>
            </a:r>
            <a:r>
              <a:rPr sz="1600" spc="25">
                <a:solidFill>
                  <a:srgbClr val="2E2B1F"/>
                </a:solidFill>
                <a:latin typeface="Times New Roman"/>
                <a:cs typeface="Times New Roman"/>
              </a:rPr>
              <a:t> </a:t>
            </a:r>
            <a:r>
              <a:rPr sz="1600" spc="-10">
                <a:solidFill>
                  <a:srgbClr val="2E2B1F"/>
                </a:solidFill>
                <a:latin typeface="Times New Roman"/>
                <a:cs typeface="Times New Roman"/>
              </a:rPr>
              <a:t>and</a:t>
            </a:r>
            <a:r>
              <a:rPr sz="1600">
                <a:solidFill>
                  <a:srgbClr val="2E2B1F"/>
                </a:solidFill>
                <a:latin typeface="Times New Roman"/>
                <a:cs typeface="Times New Roman"/>
              </a:rPr>
              <a:t> </a:t>
            </a:r>
            <a:r>
              <a:rPr sz="1600" spc="-20">
                <a:solidFill>
                  <a:srgbClr val="2E2B1F"/>
                </a:solidFill>
                <a:latin typeface="Times New Roman"/>
                <a:cs typeface="Times New Roman"/>
              </a:rPr>
              <a:t>I</a:t>
            </a:r>
            <a:r>
              <a:rPr sz="1600" spc="-10">
                <a:solidFill>
                  <a:srgbClr val="2E2B1F"/>
                </a:solidFill>
                <a:latin typeface="Times New Roman"/>
                <a:cs typeface="Times New Roman"/>
              </a:rPr>
              <a:t>nequality</a:t>
            </a:r>
            <a:endParaRPr sz="1600">
              <a:solidFill>
                <a:prstClr val="black"/>
              </a:solidFill>
              <a:latin typeface="Times New Roman"/>
              <a:cs typeface="Times New Roman"/>
            </a:endParaRPr>
          </a:p>
        </p:txBody>
      </p:sp>
      <p:sp>
        <p:nvSpPr>
          <p:cNvPr id="5" name="object 5"/>
          <p:cNvSpPr/>
          <p:nvPr/>
        </p:nvSpPr>
        <p:spPr>
          <a:xfrm>
            <a:off x="457962" y="1219961"/>
            <a:ext cx="2362200" cy="1310640"/>
          </a:xfrm>
          <a:custGeom>
            <a:avLst/>
            <a:gdLst/>
            <a:ahLst/>
            <a:cxnLst/>
            <a:rect l="l" t="t" r="r" b="b"/>
            <a:pathLst>
              <a:path w="2362200" h="1310639">
                <a:moveTo>
                  <a:pt x="1181100" y="0"/>
                </a:moveTo>
                <a:lnTo>
                  <a:pt x="1084232" y="2172"/>
                </a:lnTo>
                <a:lnTo>
                  <a:pt x="989520" y="8576"/>
                </a:lnTo>
                <a:lnTo>
                  <a:pt x="897269" y="19043"/>
                </a:lnTo>
                <a:lnTo>
                  <a:pt x="807783" y="33406"/>
                </a:lnTo>
                <a:lnTo>
                  <a:pt x="721365" y="51494"/>
                </a:lnTo>
                <a:lnTo>
                  <a:pt x="638319" y="73140"/>
                </a:lnTo>
                <a:lnTo>
                  <a:pt x="558949" y="98175"/>
                </a:lnTo>
                <a:lnTo>
                  <a:pt x="483560" y="126431"/>
                </a:lnTo>
                <a:lnTo>
                  <a:pt x="412455" y="157738"/>
                </a:lnTo>
                <a:lnTo>
                  <a:pt x="345938" y="191928"/>
                </a:lnTo>
                <a:lnTo>
                  <a:pt x="284313" y="228833"/>
                </a:lnTo>
                <a:lnTo>
                  <a:pt x="227885" y="268284"/>
                </a:lnTo>
                <a:lnTo>
                  <a:pt x="176957" y="310113"/>
                </a:lnTo>
                <a:lnTo>
                  <a:pt x="131833" y="354150"/>
                </a:lnTo>
                <a:lnTo>
                  <a:pt x="92817" y="400228"/>
                </a:lnTo>
                <a:lnTo>
                  <a:pt x="60213" y="448177"/>
                </a:lnTo>
                <a:lnTo>
                  <a:pt x="34326" y="497830"/>
                </a:lnTo>
                <a:lnTo>
                  <a:pt x="15458" y="549017"/>
                </a:lnTo>
                <a:lnTo>
                  <a:pt x="3915" y="601569"/>
                </a:lnTo>
                <a:lnTo>
                  <a:pt x="0" y="655320"/>
                </a:lnTo>
                <a:lnTo>
                  <a:pt x="3915" y="709070"/>
                </a:lnTo>
                <a:lnTo>
                  <a:pt x="15458" y="761622"/>
                </a:lnTo>
                <a:lnTo>
                  <a:pt x="34326" y="812809"/>
                </a:lnTo>
                <a:lnTo>
                  <a:pt x="60213" y="862462"/>
                </a:lnTo>
                <a:lnTo>
                  <a:pt x="92817" y="910411"/>
                </a:lnTo>
                <a:lnTo>
                  <a:pt x="131833" y="956489"/>
                </a:lnTo>
                <a:lnTo>
                  <a:pt x="176957" y="1000526"/>
                </a:lnTo>
                <a:lnTo>
                  <a:pt x="227885" y="1042355"/>
                </a:lnTo>
                <a:lnTo>
                  <a:pt x="284313" y="1081806"/>
                </a:lnTo>
                <a:lnTo>
                  <a:pt x="345938" y="1118711"/>
                </a:lnTo>
                <a:lnTo>
                  <a:pt x="412455" y="1152901"/>
                </a:lnTo>
                <a:lnTo>
                  <a:pt x="483560" y="1184208"/>
                </a:lnTo>
                <a:lnTo>
                  <a:pt x="558949" y="1212464"/>
                </a:lnTo>
                <a:lnTo>
                  <a:pt x="638319" y="1237499"/>
                </a:lnTo>
                <a:lnTo>
                  <a:pt x="721365" y="1259145"/>
                </a:lnTo>
                <a:lnTo>
                  <a:pt x="807783" y="1277233"/>
                </a:lnTo>
                <a:lnTo>
                  <a:pt x="897269" y="1291596"/>
                </a:lnTo>
                <a:lnTo>
                  <a:pt x="989520" y="1302063"/>
                </a:lnTo>
                <a:lnTo>
                  <a:pt x="1084232" y="1308467"/>
                </a:lnTo>
                <a:lnTo>
                  <a:pt x="1181100" y="1310639"/>
                </a:lnTo>
                <a:lnTo>
                  <a:pt x="1277964" y="1308467"/>
                </a:lnTo>
                <a:lnTo>
                  <a:pt x="1372672" y="1302063"/>
                </a:lnTo>
                <a:lnTo>
                  <a:pt x="1464921" y="1291596"/>
                </a:lnTo>
                <a:lnTo>
                  <a:pt x="1554406" y="1277233"/>
                </a:lnTo>
                <a:lnTo>
                  <a:pt x="1640824" y="1259145"/>
                </a:lnTo>
                <a:lnTo>
                  <a:pt x="1723869" y="1237499"/>
                </a:lnTo>
                <a:lnTo>
                  <a:pt x="1803239" y="1212464"/>
                </a:lnTo>
                <a:lnTo>
                  <a:pt x="1878628" y="1184208"/>
                </a:lnTo>
                <a:lnTo>
                  <a:pt x="1949734" y="1152901"/>
                </a:lnTo>
                <a:lnTo>
                  <a:pt x="2016252" y="1118711"/>
                </a:lnTo>
                <a:lnTo>
                  <a:pt x="2077877" y="1081806"/>
                </a:lnTo>
                <a:lnTo>
                  <a:pt x="2134307" y="1042355"/>
                </a:lnTo>
                <a:lnTo>
                  <a:pt x="2185236" y="1000526"/>
                </a:lnTo>
                <a:lnTo>
                  <a:pt x="2230361" y="956489"/>
                </a:lnTo>
                <a:lnTo>
                  <a:pt x="2269378" y="910411"/>
                </a:lnTo>
                <a:lnTo>
                  <a:pt x="2301983" y="862462"/>
                </a:lnTo>
                <a:lnTo>
                  <a:pt x="2327872" y="812809"/>
                </a:lnTo>
                <a:lnTo>
                  <a:pt x="2346740" y="761622"/>
                </a:lnTo>
                <a:lnTo>
                  <a:pt x="2358284" y="709070"/>
                </a:lnTo>
                <a:lnTo>
                  <a:pt x="2362200" y="655320"/>
                </a:lnTo>
                <a:lnTo>
                  <a:pt x="2358284" y="601569"/>
                </a:lnTo>
                <a:lnTo>
                  <a:pt x="2346740" y="549017"/>
                </a:lnTo>
                <a:lnTo>
                  <a:pt x="2327872" y="497830"/>
                </a:lnTo>
                <a:lnTo>
                  <a:pt x="2301983" y="448177"/>
                </a:lnTo>
                <a:lnTo>
                  <a:pt x="2269378" y="400228"/>
                </a:lnTo>
                <a:lnTo>
                  <a:pt x="2230361" y="354150"/>
                </a:lnTo>
                <a:lnTo>
                  <a:pt x="2185236" y="310113"/>
                </a:lnTo>
                <a:lnTo>
                  <a:pt x="2134307" y="268284"/>
                </a:lnTo>
                <a:lnTo>
                  <a:pt x="2077877" y="228833"/>
                </a:lnTo>
                <a:lnTo>
                  <a:pt x="2016252" y="191928"/>
                </a:lnTo>
                <a:lnTo>
                  <a:pt x="1949734" y="157738"/>
                </a:lnTo>
                <a:lnTo>
                  <a:pt x="1878628" y="126431"/>
                </a:lnTo>
                <a:lnTo>
                  <a:pt x="1803239" y="98175"/>
                </a:lnTo>
                <a:lnTo>
                  <a:pt x="1723869" y="73140"/>
                </a:lnTo>
                <a:lnTo>
                  <a:pt x="1640824" y="51494"/>
                </a:lnTo>
                <a:lnTo>
                  <a:pt x="1554406" y="33406"/>
                </a:lnTo>
                <a:lnTo>
                  <a:pt x="1464921" y="19043"/>
                </a:lnTo>
                <a:lnTo>
                  <a:pt x="1372672" y="8576"/>
                </a:lnTo>
                <a:lnTo>
                  <a:pt x="1277964" y="2172"/>
                </a:lnTo>
                <a:lnTo>
                  <a:pt x="1181100" y="0"/>
                </a:lnTo>
                <a:close/>
              </a:path>
            </a:pathLst>
          </a:custGeom>
          <a:solidFill>
            <a:srgbClr val="84A161"/>
          </a:solidFill>
        </p:spPr>
        <p:txBody>
          <a:bodyPr wrap="square" lIns="0" tIns="0" rIns="0" bIns="0" rtlCol="0"/>
          <a:lstStyle/>
          <a:p>
            <a:endParaRPr>
              <a:solidFill>
                <a:prstClr val="black"/>
              </a:solidFill>
            </a:endParaRPr>
          </a:p>
        </p:txBody>
      </p:sp>
      <p:sp>
        <p:nvSpPr>
          <p:cNvPr id="6" name="object 6"/>
          <p:cNvSpPr/>
          <p:nvPr/>
        </p:nvSpPr>
        <p:spPr>
          <a:xfrm>
            <a:off x="457962" y="1219961"/>
            <a:ext cx="2362200" cy="1310640"/>
          </a:xfrm>
          <a:custGeom>
            <a:avLst/>
            <a:gdLst/>
            <a:ahLst/>
            <a:cxnLst/>
            <a:rect l="l" t="t" r="r" b="b"/>
            <a:pathLst>
              <a:path w="2362200" h="1310639">
                <a:moveTo>
                  <a:pt x="0" y="655320"/>
                </a:moveTo>
                <a:lnTo>
                  <a:pt x="3915" y="601569"/>
                </a:lnTo>
                <a:lnTo>
                  <a:pt x="15458" y="549017"/>
                </a:lnTo>
                <a:lnTo>
                  <a:pt x="34326" y="497830"/>
                </a:lnTo>
                <a:lnTo>
                  <a:pt x="60213" y="448177"/>
                </a:lnTo>
                <a:lnTo>
                  <a:pt x="92817" y="400228"/>
                </a:lnTo>
                <a:lnTo>
                  <a:pt x="131833" y="354150"/>
                </a:lnTo>
                <a:lnTo>
                  <a:pt x="176957" y="310113"/>
                </a:lnTo>
                <a:lnTo>
                  <a:pt x="227885" y="268284"/>
                </a:lnTo>
                <a:lnTo>
                  <a:pt x="284313" y="228833"/>
                </a:lnTo>
                <a:lnTo>
                  <a:pt x="345938" y="191928"/>
                </a:lnTo>
                <a:lnTo>
                  <a:pt x="412455" y="157738"/>
                </a:lnTo>
                <a:lnTo>
                  <a:pt x="483560" y="126431"/>
                </a:lnTo>
                <a:lnTo>
                  <a:pt x="558949" y="98175"/>
                </a:lnTo>
                <a:lnTo>
                  <a:pt x="638319" y="73140"/>
                </a:lnTo>
                <a:lnTo>
                  <a:pt x="721365" y="51494"/>
                </a:lnTo>
                <a:lnTo>
                  <a:pt x="807783" y="33406"/>
                </a:lnTo>
                <a:lnTo>
                  <a:pt x="897269" y="19043"/>
                </a:lnTo>
                <a:lnTo>
                  <a:pt x="989520" y="8576"/>
                </a:lnTo>
                <a:lnTo>
                  <a:pt x="1084232" y="2172"/>
                </a:lnTo>
                <a:lnTo>
                  <a:pt x="1181100" y="0"/>
                </a:lnTo>
                <a:lnTo>
                  <a:pt x="1277964" y="2172"/>
                </a:lnTo>
                <a:lnTo>
                  <a:pt x="1372672" y="8576"/>
                </a:lnTo>
                <a:lnTo>
                  <a:pt x="1464921" y="19043"/>
                </a:lnTo>
                <a:lnTo>
                  <a:pt x="1554406" y="33406"/>
                </a:lnTo>
                <a:lnTo>
                  <a:pt x="1640824" y="51494"/>
                </a:lnTo>
                <a:lnTo>
                  <a:pt x="1723869" y="73140"/>
                </a:lnTo>
                <a:lnTo>
                  <a:pt x="1803239" y="98175"/>
                </a:lnTo>
                <a:lnTo>
                  <a:pt x="1878628" y="126431"/>
                </a:lnTo>
                <a:lnTo>
                  <a:pt x="1949734" y="157738"/>
                </a:lnTo>
                <a:lnTo>
                  <a:pt x="2016252" y="191928"/>
                </a:lnTo>
                <a:lnTo>
                  <a:pt x="2077877" y="228833"/>
                </a:lnTo>
                <a:lnTo>
                  <a:pt x="2134307" y="268284"/>
                </a:lnTo>
                <a:lnTo>
                  <a:pt x="2185236" y="310113"/>
                </a:lnTo>
                <a:lnTo>
                  <a:pt x="2230361" y="354150"/>
                </a:lnTo>
                <a:lnTo>
                  <a:pt x="2269378" y="400228"/>
                </a:lnTo>
                <a:lnTo>
                  <a:pt x="2301983" y="448177"/>
                </a:lnTo>
                <a:lnTo>
                  <a:pt x="2327872" y="497830"/>
                </a:lnTo>
                <a:lnTo>
                  <a:pt x="2346740" y="549017"/>
                </a:lnTo>
                <a:lnTo>
                  <a:pt x="2358284" y="601569"/>
                </a:lnTo>
                <a:lnTo>
                  <a:pt x="2362200" y="655320"/>
                </a:lnTo>
                <a:lnTo>
                  <a:pt x="2358284" y="709070"/>
                </a:lnTo>
                <a:lnTo>
                  <a:pt x="2346740" y="761622"/>
                </a:lnTo>
                <a:lnTo>
                  <a:pt x="2327872" y="812809"/>
                </a:lnTo>
                <a:lnTo>
                  <a:pt x="2301983" y="862462"/>
                </a:lnTo>
                <a:lnTo>
                  <a:pt x="2269378" y="910411"/>
                </a:lnTo>
                <a:lnTo>
                  <a:pt x="2230361" y="956489"/>
                </a:lnTo>
                <a:lnTo>
                  <a:pt x="2185236" y="1000526"/>
                </a:lnTo>
                <a:lnTo>
                  <a:pt x="2134307" y="1042355"/>
                </a:lnTo>
                <a:lnTo>
                  <a:pt x="2077877" y="1081806"/>
                </a:lnTo>
                <a:lnTo>
                  <a:pt x="2016252" y="1118711"/>
                </a:lnTo>
                <a:lnTo>
                  <a:pt x="1949734" y="1152901"/>
                </a:lnTo>
                <a:lnTo>
                  <a:pt x="1878628" y="1184208"/>
                </a:lnTo>
                <a:lnTo>
                  <a:pt x="1803239" y="1212464"/>
                </a:lnTo>
                <a:lnTo>
                  <a:pt x="1723869" y="1237499"/>
                </a:lnTo>
                <a:lnTo>
                  <a:pt x="1640824" y="1259145"/>
                </a:lnTo>
                <a:lnTo>
                  <a:pt x="1554406" y="1277233"/>
                </a:lnTo>
                <a:lnTo>
                  <a:pt x="1464921" y="1291596"/>
                </a:lnTo>
                <a:lnTo>
                  <a:pt x="1372672" y="1302063"/>
                </a:lnTo>
                <a:lnTo>
                  <a:pt x="1277964" y="1308467"/>
                </a:lnTo>
                <a:lnTo>
                  <a:pt x="1181100" y="1310639"/>
                </a:lnTo>
                <a:lnTo>
                  <a:pt x="1084232" y="1308467"/>
                </a:lnTo>
                <a:lnTo>
                  <a:pt x="989520" y="1302063"/>
                </a:lnTo>
                <a:lnTo>
                  <a:pt x="897269" y="1291596"/>
                </a:lnTo>
                <a:lnTo>
                  <a:pt x="807783" y="1277233"/>
                </a:lnTo>
                <a:lnTo>
                  <a:pt x="721365" y="1259145"/>
                </a:lnTo>
                <a:lnTo>
                  <a:pt x="638319" y="1237499"/>
                </a:lnTo>
                <a:lnTo>
                  <a:pt x="558949" y="1212464"/>
                </a:lnTo>
                <a:lnTo>
                  <a:pt x="483560" y="1184208"/>
                </a:lnTo>
                <a:lnTo>
                  <a:pt x="412455" y="1152901"/>
                </a:lnTo>
                <a:lnTo>
                  <a:pt x="345938" y="1118711"/>
                </a:lnTo>
                <a:lnTo>
                  <a:pt x="284313" y="1081806"/>
                </a:lnTo>
                <a:lnTo>
                  <a:pt x="227885" y="1042355"/>
                </a:lnTo>
                <a:lnTo>
                  <a:pt x="176957" y="1000526"/>
                </a:lnTo>
                <a:lnTo>
                  <a:pt x="131833" y="956489"/>
                </a:lnTo>
                <a:lnTo>
                  <a:pt x="92817" y="910411"/>
                </a:lnTo>
                <a:lnTo>
                  <a:pt x="60213" y="862462"/>
                </a:lnTo>
                <a:lnTo>
                  <a:pt x="34326" y="812809"/>
                </a:lnTo>
                <a:lnTo>
                  <a:pt x="15458" y="761622"/>
                </a:lnTo>
                <a:lnTo>
                  <a:pt x="3915" y="709070"/>
                </a:lnTo>
                <a:lnTo>
                  <a:pt x="0" y="655320"/>
                </a:lnTo>
                <a:close/>
              </a:path>
            </a:pathLst>
          </a:custGeom>
          <a:ln w="25908">
            <a:solidFill>
              <a:srgbClr val="5F7646"/>
            </a:solidFill>
          </a:ln>
        </p:spPr>
        <p:txBody>
          <a:bodyPr wrap="square" lIns="0" tIns="0" rIns="0" bIns="0" rtlCol="0"/>
          <a:lstStyle/>
          <a:p>
            <a:endParaRPr>
              <a:solidFill>
                <a:prstClr val="black"/>
              </a:solidFill>
            </a:endParaRPr>
          </a:p>
        </p:txBody>
      </p:sp>
      <p:sp>
        <p:nvSpPr>
          <p:cNvPr id="7" name="object 7"/>
          <p:cNvSpPr txBox="1"/>
          <p:nvPr/>
        </p:nvSpPr>
        <p:spPr>
          <a:xfrm>
            <a:off x="923950" y="1445276"/>
            <a:ext cx="1426210" cy="890269"/>
          </a:xfrm>
          <a:prstGeom prst="rect">
            <a:avLst/>
          </a:prstGeom>
        </p:spPr>
        <p:txBody>
          <a:bodyPr vert="horz" wrap="square" lIns="0" tIns="0" rIns="0" bIns="0" rtlCol="0">
            <a:spAutoFit/>
          </a:bodyPr>
          <a:lstStyle/>
          <a:p>
            <a:pPr algn="ctr"/>
            <a:r>
              <a:rPr sz="2000" b="1">
                <a:solidFill>
                  <a:srgbClr val="FFFFFF"/>
                </a:solidFill>
                <a:latin typeface="Arial"/>
                <a:cs typeface="Arial"/>
              </a:rPr>
              <a:t>New</a:t>
            </a:r>
            <a:endParaRPr sz="2000">
              <a:solidFill>
                <a:prstClr val="black"/>
              </a:solidFill>
              <a:latin typeface="Arial"/>
              <a:cs typeface="Arial"/>
            </a:endParaRPr>
          </a:p>
          <a:p>
            <a:pPr marL="635" algn="ctr"/>
            <a:r>
              <a:rPr sz="2000" b="1">
                <a:solidFill>
                  <a:srgbClr val="FFFFFF"/>
                </a:solidFill>
                <a:latin typeface="Arial"/>
                <a:cs typeface="Arial"/>
              </a:rPr>
              <a:t>Narra</a:t>
            </a:r>
            <a:r>
              <a:rPr sz="2000" b="1" spc="5">
                <a:solidFill>
                  <a:srgbClr val="FFFFFF"/>
                </a:solidFill>
                <a:latin typeface="Arial"/>
                <a:cs typeface="Arial"/>
              </a:rPr>
              <a:t>t</a:t>
            </a:r>
            <a:r>
              <a:rPr sz="2000" b="1">
                <a:solidFill>
                  <a:srgbClr val="FFFFFF"/>
                </a:solidFill>
                <a:latin typeface="Arial"/>
                <a:cs typeface="Arial"/>
              </a:rPr>
              <a:t>i</a:t>
            </a:r>
            <a:r>
              <a:rPr sz="2000" b="1" spc="-30">
                <a:solidFill>
                  <a:srgbClr val="FFFFFF"/>
                </a:solidFill>
                <a:latin typeface="Arial"/>
                <a:cs typeface="Arial"/>
              </a:rPr>
              <a:t>v</a:t>
            </a:r>
            <a:r>
              <a:rPr sz="2000" b="1">
                <a:solidFill>
                  <a:srgbClr val="FFFFFF"/>
                </a:solidFill>
                <a:latin typeface="Arial"/>
                <a:cs typeface="Arial"/>
              </a:rPr>
              <a:t>es</a:t>
            </a:r>
            <a:endParaRPr sz="2000">
              <a:solidFill>
                <a:prstClr val="black"/>
              </a:solidFill>
              <a:latin typeface="Arial"/>
              <a:cs typeface="Arial"/>
            </a:endParaRPr>
          </a:p>
          <a:p>
            <a:pPr algn="ctr"/>
            <a:r>
              <a:rPr sz="2000" b="1">
                <a:solidFill>
                  <a:srgbClr val="FFFFFF"/>
                </a:solidFill>
                <a:latin typeface="Arial"/>
                <a:cs typeface="Arial"/>
              </a:rPr>
              <a:t>&amp; Ne</a:t>
            </a:r>
            <a:r>
              <a:rPr sz="2000" b="1" spc="-20">
                <a:solidFill>
                  <a:srgbClr val="FFFFFF"/>
                </a:solidFill>
                <a:latin typeface="Arial"/>
                <a:cs typeface="Arial"/>
              </a:rPr>
              <a:t>t</a:t>
            </a:r>
            <a:r>
              <a:rPr sz="2000" b="1" spc="30">
                <a:solidFill>
                  <a:srgbClr val="FFFFFF"/>
                </a:solidFill>
                <a:latin typeface="Arial"/>
                <a:cs typeface="Arial"/>
              </a:rPr>
              <a:t>w</a:t>
            </a:r>
            <a:r>
              <a:rPr sz="2000" b="1">
                <a:solidFill>
                  <a:srgbClr val="FFFFFF"/>
                </a:solidFill>
                <a:latin typeface="Arial"/>
                <a:cs typeface="Arial"/>
              </a:rPr>
              <a:t>o</a:t>
            </a:r>
            <a:r>
              <a:rPr sz="2000" b="1" spc="-15">
                <a:solidFill>
                  <a:srgbClr val="FFFFFF"/>
                </a:solidFill>
                <a:latin typeface="Arial"/>
                <a:cs typeface="Arial"/>
              </a:rPr>
              <a:t>r</a:t>
            </a:r>
            <a:r>
              <a:rPr sz="2000" b="1">
                <a:solidFill>
                  <a:srgbClr val="FFFFFF"/>
                </a:solidFill>
                <a:latin typeface="Arial"/>
                <a:cs typeface="Arial"/>
              </a:rPr>
              <a:t>ks</a:t>
            </a:r>
            <a:endParaRPr sz="2000">
              <a:solidFill>
                <a:prstClr val="black"/>
              </a:solidFill>
              <a:latin typeface="Arial"/>
              <a:cs typeface="Arial"/>
            </a:endParaRPr>
          </a:p>
        </p:txBody>
      </p:sp>
      <p:sp>
        <p:nvSpPr>
          <p:cNvPr id="8" name="object 8"/>
          <p:cNvSpPr/>
          <p:nvPr/>
        </p:nvSpPr>
        <p:spPr>
          <a:xfrm>
            <a:off x="457962" y="2804922"/>
            <a:ext cx="2362200" cy="1310640"/>
          </a:xfrm>
          <a:custGeom>
            <a:avLst/>
            <a:gdLst/>
            <a:ahLst/>
            <a:cxnLst/>
            <a:rect l="l" t="t" r="r" b="b"/>
            <a:pathLst>
              <a:path w="2362200" h="1310639">
                <a:moveTo>
                  <a:pt x="1181100" y="0"/>
                </a:moveTo>
                <a:lnTo>
                  <a:pt x="1084232" y="2172"/>
                </a:lnTo>
                <a:lnTo>
                  <a:pt x="989520" y="8576"/>
                </a:lnTo>
                <a:lnTo>
                  <a:pt x="897269" y="19043"/>
                </a:lnTo>
                <a:lnTo>
                  <a:pt x="807783" y="33406"/>
                </a:lnTo>
                <a:lnTo>
                  <a:pt x="721365" y="51494"/>
                </a:lnTo>
                <a:lnTo>
                  <a:pt x="638319" y="73140"/>
                </a:lnTo>
                <a:lnTo>
                  <a:pt x="558949" y="98175"/>
                </a:lnTo>
                <a:lnTo>
                  <a:pt x="483560" y="126431"/>
                </a:lnTo>
                <a:lnTo>
                  <a:pt x="412455" y="157738"/>
                </a:lnTo>
                <a:lnTo>
                  <a:pt x="345938" y="191928"/>
                </a:lnTo>
                <a:lnTo>
                  <a:pt x="284313" y="228833"/>
                </a:lnTo>
                <a:lnTo>
                  <a:pt x="227885" y="268284"/>
                </a:lnTo>
                <a:lnTo>
                  <a:pt x="176957" y="310113"/>
                </a:lnTo>
                <a:lnTo>
                  <a:pt x="131833" y="354150"/>
                </a:lnTo>
                <a:lnTo>
                  <a:pt x="92817" y="400228"/>
                </a:lnTo>
                <a:lnTo>
                  <a:pt x="60213" y="448177"/>
                </a:lnTo>
                <a:lnTo>
                  <a:pt x="34326" y="497830"/>
                </a:lnTo>
                <a:lnTo>
                  <a:pt x="15458" y="549017"/>
                </a:lnTo>
                <a:lnTo>
                  <a:pt x="3915" y="601569"/>
                </a:lnTo>
                <a:lnTo>
                  <a:pt x="0" y="655319"/>
                </a:lnTo>
                <a:lnTo>
                  <a:pt x="3915" y="709070"/>
                </a:lnTo>
                <a:lnTo>
                  <a:pt x="15458" y="761622"/>
                </a:lnTo>
                <a:lnTo>
                  <a:pt x="34326" y="812809"/>
                </a:lnTo>
                <a:lnTo>
                  <a:pt x="60213" y="862462"/>
                </a:lnTo>
                <a:lnTo>
                  <a:pt x="92817" y="910411"/>
                </a:lnTo>
                <a:lnTo>
                  <a:pt x="131833" y="956489"/>
                </a:lnTo>
                <a:lnTo>
                  <a:pt x="176957" y="1000526"/>
                </a:lnTo>
                <a:lnTo>
                  <a:pt x="227885" y="1042355"/>
                </a:lnTo>
                <a:lnTo>
                  <a:pt x="284313" y="1081806"/>
                </a:lnTo>
                <a:lnTo>
                  <a:pt x="345938" y="1118711"/>
                </a:lnTo>
                <a:lnTo>
                  <a:pt x="412455" y="1152901"/>
                </a:lnTo>
                <a:lnTo>
                  <a:pt x="483560" y="1184208"/>
                </a:lnTo>
                <a:lnTo>
                  <a:pt x="558949" y="1212464"/>
                </a:lnTo>
                <a:lnTo>
                  <a:pt x="638319" y="1237499"/>
                </a:lnTo>
                <a:lnTo>
                  <a:pt x="721365" y="1259145"/>
                </a:lnTo>
                <a:lnTo>
                  <a:pt x="807783" y="1277233"/>
                </a:lnTo>
                <a:lnTo>
                  <a:pt x="897269" y="1291596"/>
                </a:lnTo>
                <a:lnTo>
                  <a:pt x="989520" y="1302063"/>
                </a:lnTo>
                <a:lnTo>
                  <a:pt x="1084232" y="1308467"/>
                </a:lnTo>
                <a:lnTo>
                  <a:pt x="1181100" y="1310639"/>
                </a:lnTo>
                <a:lnTo>
                  <a:pt x="1277964" y="1308467"/>
                </a:lnTo>
                <a:lnTo>
                  <a:pt x="1372672" y="1302063"/>
                </a:lnTo>
                <a:lnTo>
                  <a:pt x="1464921" y="1291596"/>
                </a:lnTo>
                <a:lnTo>
                  <a:pt x="1554406" y="1277233"/>
                </a:lnTo>
                <a:lnTo>
                  <a:pt x="1640824" y="1259145"/>
                </a:lnTo>
                <a:lnTo>
                  <a:pt x="1723869" y="1237499"/>
                </a:lnTo>
                <a:lnTo>
                  <a:pt x="1803239" y="1212464"/>
                </a:lnTo>
                <a:lnTo>
                  <a:pt x="1878628" y="1184208"/>
                </a:lnTo>
                <a:lnTo>
                  <a:pt x="1949734" y="1152901"/>
                </a:lnTo>
                <a:lnTo>
                  <a:pt x="2016252" y="1118711"/>
                </a:lnTo>
                <a:lnTo>
                  <a:pt x="2077877" y="1081806"/>
                </a:lnTo>
                <a:lnTo>
                  <a:pt x="2134307" y="1042355"/>
                </a:lnTo>
                <a:lnTo>
                  <a:pt x="2185236" y="1000526"/>
                </a:lnTo>
                <a:lnTo>
                  <a:pt x="2230361" y="956489"/>
                </a:lnTo>
                <a:lnTo>
                  <a:pt x="2269378" y="910411"/>
                </a:lnTo>
                <a:lnTo>
                  <a:pt x="2301983" y="862462"/>
                </a:lnTo>
                <a:lnTo>
                  <a:pt x="2327872" y="812809"/>
                </a:lnTo>
                <a:lnTo>
                  <a:pt x="2346740" y="761622"/>
                </a:lnTo>
                <a:lnTo>
                  <a:pt x="2358284" y="709070"/>
                </a:lnTo>
                <a:lnTo>
                  <a:pt x="2362200" y="655319"/>
                </a:lnTo>
                <a:lnTo>
                  <a:pt x="2358284" y="601569"/>
                </a:lnTo>
                <a:lnTo>
                  <a:pt x="2346740" y="549017"/>
                </a:lnTo>
                <a:lnTo>
                  <a:pt x="2327872" y="497830"/>
                </a:lnTo>
                <a:lnTo>
                  <a:pt x="2301983" y="448177"/>
                </a:lnTo>
                <a:lnTo>
                  <a:pt x="2269378" y="400228"/>
                </a:lnTo>
                <a:lnTo>
                  <a:pt x="2230361" y="354150"/>
                </a:lnTo>
                <a:lnTo>
                  <a:pt x="2185236" y="310113"/>
                </a:lnTo>
                <a:lnTo>
                  <a:pt x="2134307" y="268284"/>
                </a:lnTo>
                <a:lnTo>
                  <a:pt x="2077877" y="228833"/>
                </a:lnTo>
                <a:lnTo>
                  <a:pt x="2016252" y="191928"/>
                </a:lnTo>
                <a:lnTo>
                  <a:pt x="1949734" y="157738"/>
                </a:lnTo>
                <a:lnTo>
                  <a:pt x="1878628" y="126431"/>
                </a:lnTo>
                <a:lnTo>
                  <a:pt x="1803239" y="98175"/>
                </a:lnTo>
                <a:lnTo>
                  <a:pt x="1723869" y="73140"/>
                </a:lnTo>
                <a:lnTo>
                  <a:pt x="1640824" y="51494"/>
                </a:lnTo>
                <a:lnTo>
                  <a:pt x="1554406" y="33406"/>
                </a:lnTo>
                <a:lnTo>
                  <a:pt x="1464921" y="19043"/>
                </a:lnTo>
                <a:lnTo>
                  <a:pt x="1372672" y="8576"/>
                </a:lnTo>
                <a:lnTo>
                  <a:pt x="1277964" y="2172"/>
                </a:lnTo>
                <a:lnTo>
                  <a:pt x="1181100" y="0"/>
                </a:lnTo>
                <a:close/>
              </a:path>
            </a:pathLst>
          </a:custGeom>
          <a:solidFill>
            <a:srgbClr val="84A161"/>
          </a:solidFill>
        </p:spPr>
        <p:txBody>
          <a:bodyPr wrap="square" lIns="0" tIns="0" rIns="0" bIns="0" rtlCol="0"/>
          <a:lstStyle/>
          <a:p>
            <a:endParaRPr>
              <a:solidFill>
                <a:prstClr val="black"/>
              </a:solidFill>
            </a:endParaRPr>
          </a:p>
        </p:txBody>
      </p:sp>
      <p:sp>
        <p:nvSpPr>
          <p:cNvPr id="9" name="object 9"/>
          <p:cNvSpPr/>
          <p:nvPr/>
        </p:nvSpPr>
        <p:spPr>
          <a:xfrm>
            <a:off x="457962" y="2804922"/>
            <a:ext cx="2362200" cy="1310640"/>
          </a:xfrm>
          <a:custGeom>
            <a:avLst/>
            <a:gdLst/>
            <a:ahLst/>
            <a:cxnLst/>
            <a:rect l="l" t="t" r="r" b="b"/>
            <a:pathLst>
              <a:path w="2362200" h="1310639">
                <a:moveTo>
                  <a:pt x="0" y="655319"/>
                </a:moveTo>
                <a:lnTo>
                  <a:pt x="3915" y="601569"/>
                </a:lnTo>
                <a:lnTo>
                  <a:pt x="15458" y="549017"/>
                </a:lnTo>
                <a:lnTo>
                  <a:pt x="34326" y="497830"/>
                </a:lnTo>
                <a:lnTo>
                  <a:pt x="60213" y="448177"/>
                </a:lnTo>
                <a:lnTo>
                  <a:pt x="92817" y="400228"/>
                </a:lnTo>
                <a:lnTo>
                  <a:pt x="131833" y="354150"/>
                </a:lnTo>
                <a:lnTo>
                  <a:pt x="176957" y="310113"/>
                </a:lnTo>
                <a:lnTo>
                  <a:pt x="227885" y="268284"/>
                </a:lnTo>
                <a:lnTo>
                  <a:pt x="284313" y="228833"/>
                </a:lnTo>
                <a:lnTo>
                  <a:pt x="345938" y="191928"/>
                </a:lnTo>
                <a:lnTo>
                  <a:pt x="412455" y="157738"/>
                </a:lnTo>
                <a:lnTo>
                  <a:pt x="483560" y="126431"/>
                </a:lnTo>
                <a:lnTo>
                  <a:pt x="558949" y="98175"/>
                </a:lnTo>
                <a:lnTo>
                  <a:pt x="638319" y="73140"/>
                </a:lnTo>
                <a:lnTo>
                  <a:pt x="721365" y="51494"/>
                </a:lnTo>
                <a:lnTo>
                  <a:pt x="807783" y="33406"/>
                </a:lnTo>
                <a:lnTo>
                  <a:pt x="897269" y="19043"/>
                </a:lnTo>
                <a:lnTo>
                  <a:pt x="989520" y="8576"/>
                </a:lnTo>
                <a:lnTo>
                  <a:pt x="1084232" y="2172"/>
                </a:lnTo>
                <a:lnTo>
                  <a:pt x="1181100" y="0"/>
                </a:lnTo>
                <a:lnTo>
                  <a:pt x="1277964" y="2172"/>
                </a:lnTo>
                <a:lnTo>
                  <a:pt x="1372672" y="8576"/>
                </a:lnTo>
                <a:lnTo>
                  <a:pt x="1464921" y="19043"/>
                </a:lnTo>
                <a:lnTo>
                  <a:pt x="1554406" y="33406"/>
                </a:lnTo>
                <a:lnTo>
                  <a:pt x="1640824" y="51494"/>
                </a:lnTo>
                <a:lnTo>
                  <a:pt x="1723869" y="73140"/>
                </a:lnTo>
                <a:lnTo>
                  <a:pt x="1803239" y="98175"/>
                </a:lnTo>
                <a:lnTo>
                  <a:pt x="1878628" y="126431"/>
                </a:lnTo>
                <a:lnTo>
                  <a:pt x="1949734" y="157738"/>
                </a:lnTo>
                <a:lnTo>
                  <a:pt x="2016252" y="191928"/>
                </a:lnTo>
                <a:lnTo>
                  <a:pt x="2077877" y="228833"/>
                </a:lnTo>
                <a:lnTo>
                  <a:pt x="2134307" y="268284"/>
                </a:lnTo>
                <a:lnTo>
                  <a:pt x="2185236" y="310113"/>
                </a:lnTo>
                <a:lnTo>
                  <a:pt x="2230361" y="354150"/>
                </a:lnTo>
                <a:lnTo>
                  <a:pt x="2269378" y="400228"/>
                </a:lnTo>
                <a:lnTo>
                  <a:pt x="2301983" y="448177"/>
                </a:lnTo>
                <a:lnTo>
                  <a:pt x="2327872" y="497830"/>
                </a:lnTo>
                <a:lnTo>
                  <a:pt x="2346740" y="549017"/>
                </a:lnTo>
                <a:lnTo>
                  <a:pt x="2358284" y="601569"/>
                </a:lnTo>
                <a:lnTo>
                  <a:pt x="2362200" y="655319"/>
                </a:lnTo>
                <a:lnTo>
                  <a:pt x="2358284" y="709070"/>
                </a:lnTo>
                <a:lnTo>
                  <a:pt x="2346740" y="761622"/>
                </a:lnTo>
                <a:lnTo>
                  <a:pt x="2327872" y="812809"/>
                </a:lnTo>
                <a:lnTo>
                  <a:pt x="2301983" y="862462"/>
                </a:lnTo>
                <a:lnTo>
                  <a:pt x="2269378" y="910411"/>
                </a:lnTo>
                <a:lnTo>
                  <a:pt x="2230361" y="956489"/>
                </a:lnTo>
                <a:lnTo>
                  <a:pt x="2185236" y="1000526"/>
                </a:lnTo>
                <a:lnTo>
                  <a:pt x="2134307" y="1042355"/>
                </a:lnTo>
                <a:lnTo>
                  <a:pt x="2077877" y="1081806"/>
                </a:lnTo>
                <a:lnTo>
                  <a:pt x="2016252" y="1118711"/>
                </a:lnTo>
                <a:lnTo>
                  <a:pt x="1949734" y="1152901"/>
                </a:lnTo>
                <a:lnTo>
                  <a:pt x="1878628" y="1184208"/>
                </a:lnTo>
                <a:lnTo>
                  <a:pt x="1803239" y="1212464"/>
                </a:lnTo>
                <a:lnTo>
                  <a:pt x="1723869" y="1237499"/>
                </a:lnTo>
                <a:lnTo>
                  <a:pt x="1640824" y="1259145"/>
                </a:lnTo>
                <a:lnTo>
                  <a:pt x="1554406" y="1277233"/>
                </a:lnTo>
                <a:lnTo>
                  <a:pt x="1464921" y="1291596"/>
                </a:lnTo>
                <a:lnTo>
                  <a:pt x="1372672" y="1302063"/>
                </a:lnTo>
                <a:lnTo>
                  <a:pt x="1277964" y="1308467"/>
                </a:lnTo>
                <a:lnTo>
                  <a:pt x="1181100" y="1310639"/>
                </a:lnTo>
                <a:lnTo>
                  <a:pt x="1084232" y="1308467"/>
                </a:lnTo>
                <a:lnTo>
                  <a:pt x="989520" y="1302063"/>
                </a:lnTo>
                <a:lnTo>
                  <a:pt x="897269" y="1291596"/>
                </a:lnTo>
                <a:lnTo>
                  <a:pt x="807783" y="1277233"/>
                </a:lnTo>
                <a:lnTo>
                  <a:pt x="721365" y="1259145"/>
                </a:lnTo>
                <a:lnTo>
                  <a:pt x="638319" y="1237499"/>
                </a:lnTo>
                <a:lnTo>
                  <a:pt x="558949" y="1212464"/>
                </a:lnTo>
                <a:lnTo>
                  <a:pt x="483560" y="1184208"/>
                </a:lnTo>
                <a:lnTo>
                  <a:pt x="412455" y="1152901"/>
                </a:lnTo>
                <a:lnTo>
                  <a:pt x="345938" y="1118711"/>
                </a:lnTo>
                <a:lnTo>
                  <a:pt x="284313" y="1081806"/>
                </a:lnTo>
                <a:lnTo>
                  <a:pt x="227885" y="1042355"/>
                </a:lnTo>
                <a:lnTo>
                  <a:pt x="176957" y="1000526"/>
                </a:lnTo>
                <a:lnTo>
                  <a:pt x="131833" y="956489"/>
                </a:lnTo>
                <a:lnTo>
                  <a:pt x="92817" y="910411"/>
                </a:lnTo>
                <a:lnTo>
                  <a:pt x="60213" y="862462"/>
                </a:lnTo>
                <a:lnTo>
                  <a:pt x="34326" y="812809"/>
                </a:lnTo>
                <a:lnTo>
                  <a:pt x="15458" y="761622"/>
                </a:lnTo>
                <a:lnTo>
                  <a:pt x="3915" y="709070"/>
                </a:lnTo>
                <a:lnTo>
                  <a:pt x="0" y="655319"/>
                </a:lnTo>
                <a:close/>
              </a:path>
            </a:pathLst>
          </a:custGeom>
          <a:ln w="25908">
            <a:solidFill>
              <a:srgbClr val="5F7646"/>
            </a:solidFill>
          </a:ln>
        </p:spPr>
        <p:txBody>
          <a:bodyPr wrap="square" lIns="0" tIns="0" rIns="0" bIns="0" rtlCol="0"/>
          <a:lstStyle/>
          <a:p>
            <a:endParaRPr>
              <a:solidFill>
                <a:prstClr val="black"/>
              </a:solidFill>
            </a:endParaRPr>
          </a:p>
        </p:txBody>
      </p:sp>
      <p:sp>
        <p:nvSpPr>
          <p:cNvPr id="10" name="object 10"/>
          <p:cNvSpPr txBox="1"/>
          <p:nvPr/>
        </p:nvSpPr>
        <p:spPr>
          <a:xfrm>
            <a:off x="926998" y="3031506"/>
            <a:ext cx="1421765" cy="889635"/>
          </a:xfrm>
          <a:prstGeom prst="rect">
            <a:avLst/>
          </a:prstGeom>
        </p:spPr>
        <p:txBody>
          <a:bodyPr vert="horz" wrap="square" lIns="0" tIns="0" rIns="0" bIns="0" rtlCol="0">
            <a:spAutoFit/>
          </a:bodyPr>
          <a:lstStyle/>
          <a:p>
            <a:pPr marL="12700" marR="5080" indent="17780" algn="just"/>
            <a:r>
              <a:rPr sz="2000" b="1">
                <a:solidFill>
                  <a:srgbClr val="FFFFFF"/>
                </a:solidFill>
                <a:latin typeface="Arial"/>
                <a:cs typeface="Arial"/>
              </a:rPr>
              <a:t>Kn</a:t>
            </a:r>
            <a:r>
              <a:rPr sz="2000" b="1" spc="-10">
                <a:solidFill>
                  <a:srgbClr val="FFFFFF"/>
                </a:solidFill>
                <a:latin typeface="Arial"/>
                <a:cs typeface="Arial"/>
              </a:rPr>
              <a:t>o</a:t>
            </a:r>
            <a:r>
              <a:rPr sz="2000" b="1" spc="30">
                <a:solidFill>
                  <a:srgbClr val="FFFFFF"/>
                </a:solidFill>
                <a:latin typeface="Arial"/>
                <a:cs typeface="Arial"/>
              </a:rPr>
              <a:t>w</a:t>
            </a:r>
            <a:r>
              <a:rPr sz="2000" b="1">
                <a:solidFill>
                  <a:srgbClr val="FFFFFF"/>
                </a:solidFill>
                <a:latin typeface="Arial"/>
                <a:cs typeface="Arial"/>
              </a:rPr>
              <a:t>ledge Ne</a:t>
            </a:r>
            <a:r>
              <a:rPr sz="2000" b="1" spc="-20">
                <a:solidFill>
                  <a:srgbClr val="FFFFFF"/>
                </a:solidFill>
                <a:latin typeface="Arial"/>
                <a:cs typeface="Arial"/>
              </a:rPr>
              <a:t>t</a:t>
            </a:r>
            <a:r>
              <a:rPr sz="2000" b="1" spc="30">
                <a:solidFill>
                  <a:srgbClr val="FFFFFF"/>
                </a:solidFill>
                <a:latin typeface="Arial"/>
                <a:cs typeface="Arial"/>
              </a:rPr>
              <a:t>w</a:t>
            </a:r>
            <a:r>
              <a:rPr sz="2000" b="1">
                <a:solidFill>
                  <a:srgbClr val="FFFFFF"/>
                </a:solidFill>
                <a:latin typeface="Arial"/>
                <a:cs typeface="Arial"/>
              </a:rPr>
              <a:t>or</a:t>
            </a:r>
            <a:r>
              <a:rPr sz="2000" b="1" spc="-10">
                <a:solidFill>
                  <a:srgbClr val="FFFFFF"/>
                </a:solidFill>
                <a:latin typeface="Arial"/>
                <a:cs typeface="Arial"/>
              </a:rPr>
              <a:t>k</a:t>
            </a:r>
            <a:r>
              <a:rPr sz="2000" b="1">
                <a:solidFill>
                  <a:srgbClr val="FFFFFF"/>
                </a:solidFill>
                <a:latin typeface="Arial"/>
                <a:cs typeface="Arial"/>
              </a:rPr>
              <a:t>s</a:t>
            </a:r>
            <a:r>
              <a:rPr sz="2000" b="1" spc="-40">
                <a:solidFill>
                  <a:srgbClr val="FFFFFF"/>
                </a:solidFill>
                <a:latin typeface="Arial"/>
                <a:cs typeface="Arial"/>
              </a:rPr>
              <a:t> </a:t>
            </a:r>
            <a:r>
              <a:rPr sz="2000" b="1">
                <a:solidFill>
                  <a:srgbClr val="FFFFFF"/>
                </a:solidFill>
                <a:latin typeface="Arial"/>
                <a:cs typeface="Arial"/>
              </a:rPr>
              <a:t>&amp; </a:t>
            </a:r>
            <a:r>
              <a:rPr sz="2000" b="1" spc="-35">
                <a:solidFill>
                  <a:srgbClr val="FFFFFF"/>
                </a:solidFill>
                <a:latin typeface="Arial"/>
                <a:cs typeface="Arial"/>
              </a:rPr>
              <a:t>W</a:t>
            </a:r>
            <a:r>
              <a:rPr sz="2000" b="1">
                <a:solidFill>
                  <a:srgbClr val="FFFFFF"/>
                </a:solidFill>
                <a:latin typeface="Arial"/>
                <a:cs typeface="Arial"/>
              </a:rPr>
              <a:t>orkforce</a:t>
            </a:r>
            <a:endParaRPr sz="2000">
              <a:solidFill>
                <a:prstClr val="black"/>
              </a:solidFill>
              <a:latin typeface="Arial"/>
              <a:cs typeface="Arial"/>
            </a:endParaRPr>
          </a:p>
        </p:txBody>
      </p:sp>
      <p:sp>
        <p:nvSpPr>
          <p:cNvPr id="11" name="object 11"/>
          <p:cNvSpPr/>
          <p:nvPr/>
        </p:nvSpPr>
        <p:spPr>
          <a:xfrm>
            <a:off x="6020561" y="1219961"/>
            <a:ext cx="2362200" cy="1310640"/>
          </a:xfrm>
          <a:custGeom>
            <a:avLst/>
            <a:gdLst/>
            <a:ahLst/>
            <a:cxnLst/>
            <a:rect l="l" t="t" r="r" b="b"/>
            <a:pathLst>
              <a:path w="2362200" h="1310639">
                <a:moveTo>
                  <a:pt x="1181099" y="0"/>
                </a:moveTo>
                <a:lnTo>
                  <a:pt x="1084235" y="2172"/>
                </a:lnTo>
                <a:lnTo>
                  <a:pt x="989527" y="8576"/>
                </a:lnTo>
                <a:lnTo>
                  <a:pt x="897278" y="19043"/>
                </a:lnTo>
                <a:lnTo>
                  <a:pt x="807793" y="33406"/>
                </a:lnTo>
                <a:lnTo>
                  <a:pt x="721375" y="51494"/>
                </a:lnTo>
                <a:lnTo>
                  <a:pt x="638330" y="73140"/>
                </a:lnTo>
                <a:lnTo>
                  <a:pt x="558960" y="98175"/>
                </a:lnTo>
                <a:lnTo>
                  <a:pt x="483571" y="126431"/>
                </a:lnTo>
                <a:lnTo>
                  <a:pt x="412465" y="157738"/>
                </a:lnTo>
                <a:lnTo>
                  <a:pt x="345948" y="191928"/>
                </a:lnTo>
                <a:lnTo>
                  <a:pt x="284322" y="228833"/>
                </a:lnTo>
                <a:lnTo>
                  <a:pt x="227892" y="268284"/>
                </a:lnTo>
                <a:lnTo>
                  <a:pt x="176963" y="310113"/>
                </a:lnTo>
                <a:lnTo>
                  <a:pt x="131838" y="354150"/>
                </a:lnTo>
                <a:lnTo>
                  <a:pt x="92821" y="400228"/>
                </a:lnTo>
                <a:lnTo>
                  <a:pt x="60216" y="448177"/>
                </a:lnTo>
                <a:lnTo>
                  <a:pt x="34327" y="497830"/>
                </a:lnTo>
                <a:lnTo>
                  <a:pt x="15459" y="549017"/>
                </a:lnTo>
                <a:lnTo>
                  <a:pt x="3915" y="601569"/>
                </a:lnTo>
                <a:lnTo>
                  <a:pt x="0" y="655320"/>
                </a:lnTo>
                <a:lnTo>
                  <a:pt x="3915" y="709070"/>
                </a:lnTo>
                <a:lnTo>
                  <a:pt x="15459" y="761622"/>
                </a:lnTo>
                <a:lnTo>
                  <a:pt x="34327" y="812809"/>
                </a:lnTo>
                <a:lnTo>
                  <a:pt x="60216" y="862462"/>
                </a:lnTo>
                <a:lnTo>
                  <a:pt x="92821" y="910411"/>
                </a:lnTo>
                <a:lnTo>
                  <a:pt x="131838" y="956489"/>
                </a:lnTo>
                <a:lnTo>
                  <a:pt x="176963" y="1000526"/>
                </a:lnTo>
                <a:lnTo>
                  <a:pt x="227892" y="1042355"/>
                </a:lnTo>
                <a:lnTo>
                  <a:pt x="284322" y="1081806"/>
                </a:lnTo>
                <a:lnTo>
                  <a:pt x="345948" y="1118711"/>
                </a:lnTo>
                <a:lnTo>
                  <a:pt x="412465" y="1152901"/>
                </a:lnTo>
                <a:lnTo>
                  <a:pt x="483571" y="1184208"/>
                </a:lnTo>
                <a:lnTo>
                  <a:pt x="558960" y="1212464"/>
                </a:lnTo>
                <a:lnTo>
                  <a:pt x="638330" y="1237499"/>
                </a:lnTo>
                <a:lnTo>
                  <a:pt x="721375" y="1259145"/>
                </a:lnTo>
                <a:lnTo>
                  <a:pt x="807793" y="1277233"/>
                </a:lnTo>
                <a:lnTo>
                  <a:pt x="897278" y="1291596"/>
                </a:lnTo>
                <a:lnTo>
                  <a:pt x="989527" y="1302063"/>
                </a:lnTo>
                <a:lnTo>
                  <a:pt x="1084235" y="1308467"/>
                </a:lnTo>
                <a:lnTo>
                  <a:pt x="1181099" y="1310639"/>
                </a:lnTo>
                <a:lnTo>
                  <a:pt x="1277964" y="1308467"/>
                </a:lnTo>
                <a:lnTo>
                  <a:pt x="1372672" y="1302063"/>
                </a:lnTo>
                <a:lnTo>
                  <a:pt x="1464921" y="1291596"/>
                </a:lnTo>
                <a:lnTo>
                  <a:pt x="1554406" y="1277233"/>
                </a:lnTo>
                <a:lnTo>
                  <a:pt x="1640824" y="1259145"/>
                </a:lnTo>
                <a:lnTo>
                  <a:pt x="1723869" y="1237499"/>
                </a:lnTo>
                <a:lnTo>
                  <a:pt x="1803239" y="1212464"/>
                </a:lnTo>
                <a:lnTo>
                  <a:pt x="1878628" y="1184208"/>
                </a:lnTo>
                <a:lnTo>
                  <a:pt x="1949734" y="1152901"/>
                </a:lnTo>
                <a:lnTo>
                  <a:pt x="2016251" y="1118711"/>
                </a:lnTo>
                <a:lnTo>
                  <a:pt x="2077877" y="1081806"/>
                </a:lnTo>
                <a:lnTo>
                  <a:pt x="2134307" y="1042355"/>
                </a:lnTo>
                <a:lnTo>
                  <a:pt x="2185236" y="1000526"/>
                </a:lnTo>
                <a:lnTo>
                  <a:pt x="2230361" y="956489"/>
                </a:lnTo>
                <a:lnTo>
                  <a:pt x="2269378" y="910411"/>
                </a:lnTo>
                <a:lnTo>
                  <a:pt x="2301983" y="862462"/>
                </a:lnTo>
                <a:lnTo>
                  <a:pt x="2327872" y="812809"/>
                </a:lnTo>
                <a:lnTo>
                  <a:pt x="2346740" y="761622"/>
                </a:lnTo>
                <a:lnTo>
                  <a:pt x="2358284" y="709070"/>
                </a:lnTo>
                <a:lnTo>
                  <a:pt x="2362199" y="655320"/>
                </a:lnTo>
                <a:lnTo>
                  <a:pt x="2358284" y="601569"/>
                </a:lnTo>
                <a:lnTo>
                  <a:pt x="2346740" y="549017"/>
                </a:lnTo>
                <a:lnTo>
                  <a:pt x="2327872" y="497830"/>
                </a:lnTo>
                <a:lnTo>
                  <a:pt x="2301983" y="448177"/>
                </a:lnTo>
                <a:lnTo>
                  <a:pt x="2269378" y="400228"/>
                </a:lnTo>
                <a:lnTo>
                  <a:pt x="2230361" y="354150"/>
                </a:lnTo>
                <a:lnTo>
                  <a:pt x="2185236" y="310113"/>
                </a:lnTo>
                <a:lnTo>
                  <a:pt x="2134307" y="268284"/>
                </a:lnTo>
                <a:lnTo>
                  <a:pt x="2077877" y="228833"/>
                </a:lnTo>
                <a:lnTo>
                  <a:pt x="2016251" y="191928"/>
                </a:lnTo>
                <a:lnTo>
                  <a:pt x="1949734" y="157738"/>
                </a:lnTo>
                <a:lnTo>
                  <a:pt x="1878628" y="126431"/>
                </a:lnTo>
                <a:lnTo>
                  <a:pt x="1803239" y="98175"/>
                </a:lnTo>
                <a:lnTo>
                  <a:pt x="1723869" y="73140"/>
                </a:lnTo>
                <a:lnTo>
                  <a:pt x="1640824" y="51494"/>
                </a:lnTo>
                <a:lnTo>
                  <a:pt x="1554406" y="33406"/>
                </a:lnTo>
                <a:lnTo>
                  <a:pt x="1464921" y="19043"/>
                </a:lnTo>
                <a:lnTo>
                  <a:pt x="1372672" y="8576"/>
                </a:lnTo>
                <a:lnTo>
                  <a:pt x="1277964" y="2172"/>
                </a:lnTo>
                <a:lnTo>
                  <a:pt x="1181099" y="0"/>
                </a:lnTo>
                <a:close/>
              </a:path>
            </a:pathLst>
          </a:custGeom>
          <a:solidFill>
            <a:srgbClr val="84A161"/>
          </a:solidFill>
        </p:spPr>
        <p:txBody>
          <a:bodyPr wrap="square" lIns="0" tIns="0" rIns="0" bIns="0" rtlCol="0"/>
          <a:lstStyle/>
          <a:p>
            <a:endParaRPr>
              <a:solidFill>
                <a:prstClr val="black"/>
              </a:solidFill>
            </a:endParaRPr>
          </a:p>
        </p:txBody>
      </p:sp>
      <p:sp>
        <p:nvSpPr>
          <p:cNvPr id="12" name="object 12"/>
          <p:cNvSpPr/>
          <p:nvPr/>
        </p:nvSpPr>
        <p:spPr>
          <a:xfrm>
            <a:off x="6020561" y="1219961"/>
            <a:ext cx="2362200" cy="1310640"/>
          </a:xfrm>
          <a:custGeom>
            <a:avLst/>
            <a:gdLst/>
            <a:ahLst/>
            <a:cxnLst/>
            <a:rect l="l" t="t" r="r" b="b"/>
            <a:pathLst>
              <a:path w="2362200" h="1310639">
                <a:moveTo>
                  <a:pt x="0" y="655320"/>
                </a:moveTo>
                <a:lnTo>
                  <a:pt x="3915" y="601569"/>
                </a:lnTo>
                <a:lnTo>
                  <a:pt x="15459" y="549017"/>
                </a:lnTo>
                <a:lnTo>
                  <a:pt x="34327" y="497830"/>
                </a:lnTo>
                <a:lnTo>
                  <a:pt x="60216" y="448177"/>
                </a:lnTo>
                <a:lnTo>
                  <a:pt x="92821" y="400228"/>
                </a:lnTo>
                <a:lnTo>
                  <a:pt x="131838" y="354150"/>
                </a:lnTo>
                <a:lnTo>
                  <a:pt x="176963" y="310113"/>
                </a:lnTo>
                <a:lnTo>
                  <a:pt x="227892" y="268284"/>
                </a:lnTo>
                <a:lnTo>
                  <a:pt x="284322" y="228833"/>
                </a:lnTo>
                <a:lnTo>
                  <a:pt x="345948" y="191928"/>
                </a:lnTo>
                <a:lnTo>
                  <a:pt x="412465" y="157738"/>
                </a:lnTo>
                <a:lnTo>
                  <a:pt x="483571" y="126431"/>
                </a:lnTo>
                <a:lnTo>
                  <a:pt x="558960" y="98175"/>
                </a:lnTo>
                <a:lnTo>
                  <a:pt x="638330" y="73140"/>
                </a:lnTo>
                <a:lnTo>
                  <a:pt x="721375" y="51494"/>
                </a:lnTo>
                <a:lnTo>
                  <a:pt x="807793" y="33406"/>
                </a:lnTo>
                <a:lnTo>
                  <a:pt x="897278" y="19043"/>
                </a:lnTo>
                <a:lnTo>
                  <a:pt x="989527" y="8576"/>
                </a:lnTo>
                <a:lnTo>
                  <a:pt x="1084235" y="2172"/>
                </a:lnTo>
                <a:lnTo>
                  <a:pt x="1181099" y="0"/>
                </a:lnTo>
                <a:lnTo>
                  <a:pt x="1277964" y="2172"/>
                </a:lnTo>
                <a:lnTo>
                  <a:pt x="1372672" y="8576"/>
                </a:lnTo>
                <a:lnTo>
                  <a:pt x="1464921" y="19043"/>
                </a:lnTo>
                <a:lnTo>
                  <a:pt x="1554406" y="33406"/>
                </a:lnTo>
                <a:lnTo>
                  <a:pt x="1640824" y="51494"/>
                </a:lnTo>
                <a:lnTo>
                  <a:pt x="1723869" y="73140"/>
                </a:lnTo>
                <a:lnTo>
                  <a:pt x="1803239" y="98175"/>
                </a:lnTo>
                <a:lnTo>
                  <a:pt x="1878628" y="126431"/>
                </a:lnTo>
                <a:lnTo>
                  <a:pt x="1949734" y="157738"/>
                </a:lnTo>
                <a:lnTo>
                  <a:pt x="2016251" y="191928"/>
                </a:lnTo>
                <a:lnTo>
                  <a:pt x="2077877" y="228833"/>
                </a:lnTo>
                <a:lnTo>
                  <a:pt x="2134307" y="268284"/>
                </a:lnTo>
                <a:lnTo>
                  <a:pt x="2185236" y="310113"/>
                </a:lnTo>
                <a:lnTo>
                  <a:pt x="2230361" y="354150"/>
                </a:lnTo>
                <a:lnTo>
                  <a:pt x="2269378" y="400228"/>
                </a:lnTo>
                <a:lnTo>
                  <a:pt x="2301983" y="448177"/>
                </a:lnTo>
                <a:lnTo>
                  <a:pt x="2327872" y="497830"/>
                </a:lnTo>
                <a:lnTo>
                  <a:pt x="2346740" y="549017"/>
                </a:lnTo>
                <a:lnTo>
                  <a:pt x="2358284" y="601569"/>
                </a:lnTo>
                <a:lnTo>
                  <a:pt x="2362199" y="655320"/>
                </a:lnTo>
                <a:lnTo>
                  <a:pt x="2358284" y="709070"/>
                </a:lnTo>
                <a:lnTo>
                  <a:pt x="2346740" y="761622"/>
                </a:lnTo>
                <a:lnTo>
                  <a:pt x="2327872" y="812809"/>
                </a:lnTo>
                <a:lnTo>
                  <a:pt x="2301983" y="862462"/>
                </a:lnTo>
                <a:lnTo>
                  <a:pt x="2269378" y="910411"/>
                </a:lnTo>
                <a:lnTo>
                  <a:pt x="2230361" y="956489"/>
                </a:lnTo>
                <a:lnTo>
                  <a:pt x="2185236" y="1000526"/>
                </a:lnTo>
                <a:lnTo>
                  <a:pt x="2134307" y="1042355"/>
                </a:lnTo>
                <a:lnTo>
                  <a:pt x="2077877" y="1081806"/>
                </a:lnTo>
                <a:lnTo>
                  <a:pt x="2016251" y="1118711"/>
                </a:lnTo>
                <a:lnTo>
                  <a:pt x="1949734" y="1152901"/>
                </a:lnTo>
                <a:lnTo>
                  <a:pt x="1878628" y="1184208"/>
                </a:lnTo>
                <a:lnTo>
                  <a:pt x="1803239" y="1212464"/>
                </a:lnTo>
                <a:lnTo>
                  <a:pt x="1723869" y="1237499"/>
                </a:lnTo>
                <a:lnTo>
                  <a:pt x="1640824" y="1259145"/>
                </a:lnTo>
                <a:lnTo>
                  <a:pt x="1554406" y="1277233"/>
                </a:lnTo>
                <a:lnTo>
                  <a:pt x="1464921" y="1291596"/>
                </a:lnTo>
                <a:lnTo>
                  <a:pt x="1372672" y="1302063"/>
                </a:lnTo>
                <a:lnTo>
                  <a:pt x="1277964" y="1308467"/>
                </a:lnTo>
                <a:lnTo>
                  <a:pt x="1181099" y="1310639"/>
                </a:lnTo>
                <a:lnTo>
                  <a:pt x="1084235" y="1308467"/>
                </a:lnTo>
                <a:lnTo>
                  <a:pt x="989527" y="1302063"/>
                </a:lnTo>
                <a:lnTo>
                  <a:pt x="897278" y="1291596"/>
                </a:lnTo>
                <a:lnTo>
                  <a:pt x="807793" y="1277233"/>
                </a:lnTo>
                <a:lnTo>
                  <a:pt x="721375" y="1259145"/>
                </a:lnTo>
                <a:lnTo>
                  <a:pt x="638330" y="1237499"/>
                </a:lnTo>
                <a:lnTo>
                  <a:pt x="558960" y="1212464"/>
                </a:lnTo>
                <a:lnTo>
                  <a:pt x="483571" y="1184208"/>
                </a:lnTo>
                <a:lnTo>
                  <a:pt x="412465" y="1152901"/>
                </a:lnTo>
                <a:lnTo>
                  <a:pt x="345948" y="1118711"/>
                </a:lnTo>
                <a:lnTo>
                  <a:pt x="284322" y="1081806"/>
                </a:lnTo>
                <a:lnTo>
                  <a:pt x="227892" y="1042355"/>
                </a:lnTo>
                <a:lnTo>
                  <a:pt x="176963" y="1000526"/>
                </a:lnTo>
                <a:lnTo>
                  <a:pt x="131838" y="956489"/>
                </a:lnTo>
                <a:lnTo>
                  <a:pt x="92821" y="910411"/>
                </a:lnTo>
                <a:lnTo>
                  <a:pt x="60216" y="862462"/>
                </a:lnTo>
                <a:lnTo>
                  <a:pt x="34327" y="812809"/>
                </a:lnTo>
                <a:lnTo>
                  <a:pt x="15459" y="761622"/>
                </a:lnTo>
                <a:lnTo>
                  <a:pt x="3915" y="709070"/>
                </a:lnTo>
                <a:lnTo>
                  <a:pt x="0" y="655320"/>
                </a:lnTo>
                <a:close/>
              </a:path>
            </a:pathLst>
          </a:custGeom>
          <a:ln w="25908">
            <a:solidFill>
              <a:srgbClr val="5F7646"/>
            </a:solidFill>
          </a:ln>
        </p:spPr>
        <p:txBody>
          <a:bodyPr wrap="square" lIns="0" tIns="0" rIns="0" bIns="0" rtlCol="0"/>
          <a:lstStyle/>
          <a:p>
            <a:endParaRPr>
              <a:solidFill>
                <a:prstClr val="black"/>
              </a:solidFill>
            </a:endParaRPr>
          </a:p>
        </p:txBody>
      </p:sp>
      <p:sp>
        <p:nvSpPr>
          <p:cNvPr id="13" name="object 13"/>
          <p:cNvSpPr txBox="1"/>
          <p:nvPr/>
        </p:nvSpPr>
        <p:spPr>
          <a:xfrm>
            <a:off x="6604761" y="1597676"/>
            <a:ext cx="1194435" cy="584835"/>
          </a:xfrm>
          <a:prstGeom prst="rect">
            <a:avLst/>
          </a:prstGeom>
        </p:spPr>
        <p:txBody>
          <a:bodyPr vert="horz" wrap="square" lIns="0" tIns="0" rIns="0" bIns="0" rtlCol="0">
            <a:spAutoFit/>
          </a:bodyPr>
          <a:lstStyle/>
          <a:p>
            <a:pPr algn="ctr"/>
            <a:r>
              <a:rPr sz="2000" b="1">
                <a:solidFill>
                  <a:srgbClr val="FFFFFF"/>
                </a:solidFill>
                <a:latin typeface="Arial"/>
                <a:cs typeface="Arial"/>
              </a:rPr>
              <a:t>Qual</a:t>
            </a:r>
            <a:r>
              <a:rPr sz="2000" b="1" spc="-10">
                <a:solidFill>
                  <a:srgbClr val="FFFFFF"/>
                </a:solidFill>
                <a:latin typeface="Arial"/>
                <a:cs typeface="Arial"/>
              </a:rPr>
              <a:t>i</a:t>
            </a:r>
            <a:r>
              <a:rPr sz="2000" b="1">
                <a:solidFill>
                  <a:srgbClr val="FFFFFF"/>
                </a:solidFill>
                <a:latin typeface="Arial"/>
                <a:cs typeface="Arial"/>
              </a:rPr>
              <a:t>ty</a:t>
            </a:r>
            <a:r>
              <a:rPr sz="2000" b="1" spc="-30">
                <a:solidFill>
                  <a:srgbClr val="FFFFFF"/>
                </a:solidFill>
                <a:latin typeface="Arial"/>
                <a:cs typeface="Arial"/>
              </a:rPr>
              <a:t> </a:t>
            </a:r>
            <a:r>
              <a:rPr sz="2000" b="1">
                <a:solidFill>
                  <a:srgbClr val="FFFFFF"/>
                </a:solidFill>
                <a:latin typeface="Arial"/>
                <a:cs typeface="Arial"/>
              </a:rPr>
              <a:t>of</a:t>
            </a:r>
            <a:endParaRPr sz="2000">
              <a:solidFill>
                <a:prstClr val="black"/>
              </a:solidFill>
              <a:latin typeface="Arial"/>
              <a:cs typeface="Arial"/>
            </a:endParaRPr>
          </a:p>
          <a:p>
            <a:pPr algn="ctr"/>
            <a:r>
              <a:rPr sz="2000" b="1" spc="-10">
                <a:solidFill>
                  <a:srgbClr val="FFFFFF"/>
                </a:solidFill>
                <a:latin typeface="Arial"/>
                <a:cs typeface="Arial"/>
              </a:rPr>
              <a:t>P</a:t>
            </a:r>
            <a:r>
              <a:rPr sz="2000" b="1">
                <a:solidFill>
                  <a:srgbClr val="FFFFFF"/>
                </a:solidFill>
                <a:latin typeface="Arial"/>
                <a:cs typeface="Arial"/>
              </a:rPr>
              <a:t>lace</a:t>
            </a:r>
            <a:endParaRPr sz="2000">
              <a:solidFill>
                <a:prstClr val="black"/>
              </a:solidFill>
              <a:latin typeface="Arial"/>
              <a:cs typeface="Arial"/>
            </a:endParaRPr>
          </a:p>
        </p:txBody>
      </p:sp>
      <p:sp>
        <p:nvSpPr>
          <p:cNvPr id="14" name="object 14"/>
          <p:cNvSpPr/>
          <p:nvPr/>
        </p:nvSpPr>
        <p:spPr>
          <a:xfrm>
            <a:off x="6020561" y="2804922"/>
            <a:ext cx="2362200" cy="1310640"/>
          </a:xfrm>
          <a:custGeom>
            <a:avLst/>
            <a:gdLst/>
            <a:ahLst/>
            <a:cxnLst/>
            <a:rect l="l" t="t" r="r" b="b"/>
            <a:pathLst>
              <a:path w="2362200" h="1310639">
                <a:moveTo>
                  <a:pt x="1181099" y="0"/>
                </a:moveTo>
                <a:lnTo>
                  <a:pt x="1084235" y="2172"/>
                </a:lnTo>
                <a:lnTo>
                  <a:pt x="989527" y="8576"/>
                </a:lnTo>
                <a:lnTo>
                  <a:pt x="897278" y="19043"/>
                </a:lnTo>
                <a:lnTo>
                  <a:pt x="807793" y="33406"/>
                </a:lnTo>
                <a:lnTo>
                  <a:pt x="721375" y="51494"/>
                </a:lnTo>
                <a:lnTo>
                  <a:pt x="638330" y="73140"/>
                </a:lnTo>
                <a:lnTo>
                  <a:pt x="558960" y="98175"/>
                </a:lnTo>
                <a:lnTo>
                  <a:pt x="483571" y="126431"/>
                </a:lnTo>
                <a:lnTo>
                  <a:pt x="412465" y="157738"/>
                </a:lnTo>
                <a:lnTo>
                  <a:pt x="345948" y="191928"/>
                </a:lnTo>
                <a:lnTo>
                  <a:pt x="284322" y="228833"/>
                </a:lnTo>
                <a:lnTo>
                  <a:pt x="227892" y="268284"/>
                </a:lnTo>
                <a:lnTo>
                  <a:pt x="176963" y="310113"/>
                </a:lnTo>
                <a:lnTo>
                  <a:pt x="131838" y="354150"/>
                </a:lnTo>
                <a:lnTo>
                  <a:pt x="92821" y="400228"/>
                </a:lnTo>
                <a:lnTo>
                  <a:pt x="60216" y="448177"/>
                </a:lnTo>
                <a:lnTo>
                  <a:pt x="34327" y="497830"/>
                </a:lnTo>
                <a:lnTo>
                  <a:pt x="15459" y="549017"/>
                </a:lnTo>
                <a:lnTo>
                  <a:pt x="3915" y="601569"/>
                </a:lnTo>
                <a:lnTo>
                  <a:pt x="0" y="655319"/>
                </a:lnTo>
                <a:lnTo>
                  <a:pt x="3915" y="709070"/>
                </a:lnTo>
                <a:lnTo>
                  <a:pt x="15459" y="761622"/>
                </a:lnTo>
                <a:lnTo>
                  <a:pt x="34327" y="812809"/>
                </a:lnTo>
                <a:lnTo>
                  <a:pt x="60216" y="862462"/>
                </a:lnTo>
                <a:lnTo>
                  <a:pt x="92821" y="910411"/>
                </a:lnTo>
                <a:lnTo>
                  <a:pt x="131838" y="956489"/>
                </a:lnTo>
                <a:lnTo>
                  <a:pt x="176963" y="1000526"/>
                </a:lnTo>
                <a:lnTo>
                  <a:pt x="227892" y="1042355"/>
                </a:lnTo>
                <a:lnTo>
                  <a:pt x="284322" y="1081806"/>
                </a:lnTo>
                <a:lnTo>
                  <a:pt x="345948" y="1118711"/>
                </a:lnTo>
                <a:lnTo>
                  <a:pt x="412465" y="1152901"/>
                </a:lnTo>
                <a:lnTo>
                  <a:pt x="483571" y="1184208"/>
                </a:lnTo>
                <a:lnTo>
                  <a:pt x="558960" y="1212464"/>
                </a:lnTo>
                <a:lnTo>
                  <a:pt x="638330" y="1237499"/>
                </a:lnTo>
                <a:lnTo>
                  <a:pt x="721375" y="1259145"/>
                </a:lnTo>
                <a:lnTo>
                  <a:pt x="807793" y="1277233"/>
                </a:lnTo>
                <a:lnTo>
                  <a:pt x="897278" y="1291596"/>
                </a:lnTo>
                <a:lnTo>
                  <a:pt x="989527" y="1302063"/>
                </a:lnTo>
                <a:lnTo>
                  <a:pt x="1084235" y="1308467"/>
                </a:lnTo>
                <a:lnTo>
                  <a:pt x="1181099" y="1310639"/>
                </a:lnTo>
                <a:lnTo>
                  <a:pt x="1277964" y="1308467"/>
                </a:lnTo>
                <a:lnTo>
                  <a:pt x="1372672" y="1302063"/>
                </a:lnTo>
                <a:lnTo>
                  <a:pt x="1464921" y="1291596"/>
                </a:lnTo>
                <a:lnTo>
                  <a:pt x="1554406" y="1277233"/>
                </a:lnTo>
                <a:lnTo>
                  <a:pt x="1640824" y="1259145"/>
                </a:lnTo>
                <a:lnTo>
                  <a:pt x="1723869" y="1237499"/>
                </a:lnTo>
                <a:lnTo>
                  <a:pt x="1803239" y="1212464"/>
                </a:lnTo>
                <a:lnTo>
                  <a:pt x="1878628" y="1184208"/>
                </a:lnTo>
                <a:lnTo>
                  <a:pt x="1949734" y="1152901"/>
                </a:lnTo>
                <a:lnTo>
                  <a:pt x="2016251" y="1118711"/>
                </a:lnTo>
                <a:lnTo>
                  <a:pt x="2077877" y="1081806"/>
                </a:lnTo>
                <a:lnTo>
                  <a:pt x="2134307" y="1042355"/>
                </a:lnTo>
                <a:lnTo>
                  <a:pt x="2185236" y="1000526"/>
                </a:lnTo>
                <a:lnTo>
                  <a:pt x="2230361" y="956489"/>
                </a:lnTo>
                <a:lnTo>
                  <a:pt x="2269378" y="910411"/>
                </a:lnTo>
                <a:lnTo>
                  <a:pt x="2301983" y="862462"/>
                </a:lnTo>
                <a:lnTo>
                  <a:pt x="2327872" y="812809"/>
                </a:lnTo>
                <a:lnTo>
                  <a:pt x="2346740" y="761622"/>
                </a:lnTo>
                <a:lnTo>
                  <a:pt x="2358284" y="709070"/>
                </a:lnTo>
                <a:lnTo>
                  <a:pt x="2362199" y="655319"/>
                </a:lnTo>
                <a:lnTo>
                  <a:pt x="2358284" y="601569"/>
                </a:lnTo>
                <a:lnTo>
                  <a:pt x="2346740" y="549017"/>
                </a:lnTo>
                <a:lnTo>
                  <a:pt x="2327872" y="497830"/>
                </a:lnTo>
                <a:lnTo>
                  <a:pt x="2301983" y="448177"/>
                </a:lnTo>
                <a:lnTo>
                  <a:pt x="2269378" y="400228"/>
                </a:lnTo>
                <a:lnTo>
                  <a:pt x="2230361" y="354150"/>
                </a:lnTo>
                <a:lnTo>
                  <a:pt x="2185236" y="310113"/>
                </a:lnTo>
                <a:lnTo>
                  <a:pt x="2134307" y="268284"/>
                </a:lnTo>
                <a:lnTo>
                  <a:pt x="2077877" y="228833"/>
                </a:lnTo>
                <a:lnTo>
                  <a:pt x="2016251" y="191928"/>
                </a:lnTo>
                <a:lnTo>
                  <a:pt x="1949734" y="157738"/>
                </a:lnTo>
                <a:lnTo>
                  <a:pt x="1878628" y="126431"/>
                </a:lnTo>
                <a:lnTo>
                  <a:pt x="1803239" y="98175"/>
                </a:lnTo>
                <a:lnTo>
                  <a:pt x="1723869" y="73140"/>
                </a:lnTo>
                <a:lnTo>
                  <a:pt x="1640824" y="51494"/>
                </a:lnTo>
                <a:lnTo>
                  <a:pt x="1554406" y="33406"/>
                </a:lnTo>
                <a:lnTo>
                  <a:pt x="1464921" y="19043"/>
                </a:lnTo>
                <a:lnTo>
                  <a:pt x="1372672" y="8576"/>
                </a:lnTo>
                <a:lnTo>
                  <a:pt x="1277964" y="2172"/>
                </a:lnTo>
                <a:lnTo>
                  <a:pt x="1181099" y="0"/>
                </a:lnTo>
                <a:close/>
              </a:path>
            </a:pathLst>
          </a:custGeom>
          <a:solidFill>
            <a:srgbClr val="84A161"/>
          </a:solidFill>
        </p:spPr>
        <p:txBody>
          <a:bodyPr wrap="square" lIns="0" tIns="0" rIns="0" bIns="0" rtlCol="0"/>
          <a:lstStyle/>
          <a:p>
            <a:endParaRPr>
              <a:solidFill>
                <a:prstClr val="black"/>
              </a:solidFill>
            </a:endParaRPr>
          </a:p>
        </p:txBody>
      </p:sp>
      <p:sp>
        <p:nvSpPr>
          <p:cNvPr id="15" name="object 15"/>
          <p:cNvSpPr/>
          <p:nvPr/>
        </p:nvSpPr>
        <p:spPr>
          <a:xfrm>
            <a:off x="6020561" y="2804922"/>
            <a:ext cx="2362200" cy="1310640"/>
          </a:xfrm>
          <a:custGeom>
            <a:avLst/>
            <a:gdLst/>
            <a:ahLst/>
            <a:cxnLst/>
            <a:rect l="l" t="t" r="r" b="b"/>
            <a:pathLst>
              <a:path w="2362200" h="1310639">
                <a:moveTo>
                  <a:pt x="0" y="655319"/>
                </a:moveTo>
                <a:lnTo>
                  <a:pt x="3915" y="601569"/>
                </a:lnTo>
                <a:lnTo>
                  <a:pt x="15459" y="549017"/>
                </a:lnTo>
                <a:lnTo>
                  <a:pt x="34327" y="497830"/>
                </a:lnTo>
                <a:lnTo>
                  <a:pt x="60216" y="448177"/>
                </a:lnTo>
                <a:lnTo>
                  <a:pt x="92821" y="400228"/>
                </a:lnTo>
                <a:lnTo>
                  <a:pt x="131838" y="354150"/>
                </a:lnTo>
                <a:lnTo>
                  <a:pt x="176963" y="310113"/>
                </a:lnTo>
                <a:lnTo>
                  <a:pt x="227892" y="268284"/>
                </a:lnTo>
                <a:lnTo>
                  <a:pt x="284322" y="228833"/>
                </a:lnTo>
                <a:lnTo>
                  <a:pt x="345948" y="191928"/>
                </a:lnTo>
                <a:lnTo>
                  <a:pt x="412465" y="157738"/>
                </a:lnTo>
                <a:lnTo>
                  <a:pt x="483571" y="126431"/>
                </a:lnTo>
                <a:lnTo>
                  <a:pt x="558960" y="98175"/>
                </a:lnTo>
                <a:lnTo>
                  <a:pt x="638330" y="73140"/>
                </a:lnTo>
                <a:lnTo>
                  <a:pt x="721375" y="51494"/>
                </a:lnTo>
                <a:lnTo>
                  <a:pt x="807793" y="33406"/>
                </a:lnTo>
                <a:lnTo>
                  <a:pt x="897278" y="19043"/>
                </a:lnTo>
                <a:lnTo>
                  <a:pt x="989527" y="8576"/>
                </a:lnTo>
                <a:lnTo>
                  <a:pt x="1084235" y="2172"/>
                </a:lnTo>
                <a:lnTo>
                  <a:pt x="1181099" y="0"/>
                </a:lnTo>
                <a:lnTo>
                  <a:pt x="1277964" y="2172"/>
                </a:lnTo>
                <a:lnTo>
                  <a:pt x="1372672" y="8576"/>
                </a:lnTo>
                <a:lnTo>
                  <a:pt x="1464921" y="19043"/>
                </a:lnTo>
                <a:lnTo>
                  <a:pt x="1554406" y="33406"/>
                </a:lnTo>
                <a:lnTo>
                  <a:pt x="1640824" y="51494"/>
                </a:lnTo>
                <a:lnTo>
                  <a:pt x="1723869" y="73140"/>
                </a:lnTo>
                <a:lnTo>
                  <a:pt x="1803239" y="98175"/>
                </a:lnTo>
                <a:lnTo>
                  <a:pt x="1878628" y="126431"/>
                </a:lnTo>
                <a:lnTo>
                  <a:pt x="1949734" y="157738"/>
                </a:lnTo>
                <a:lnTo>
                  <a:pt x="2016251" y="191928"/>
                </a:lnTo>
                <a:lnTo>
                  <a:pt x="2077877" y="228833"/>
                </a:lnTo>
                <a:lnTo>
                  <a:pt x="2134307" y="268284"/>
                </a:lnTo>
                <a:lnTo>
                  <a:pt x="2185236" y="310113"/>
                </a:lnTo>
                <a:lnTo>
                  <a:pt x="2230361" y="354150"/>
                </a:lnTo>
                <a:lnTo>
                  <a:pt x="2269378" y="400228"/>
                </a:lnTo>
                <a:lnTo>
                  <a:pt x="2301983" y="448177"/>
                </a:lnTo>
                <a:lnTo>
                  <a:pt x="2327872" y="497830"/>
                </a:lnTo>
                <a:lnTo>
                  <a:pt x="2346740" y="549017"/>
                </a:lnTo>
                <a:lnTo>
                  <a:pt x="2358284" y="601569"/>
                </a:lnTo>
                <a:lnTo>
                  <a:pt x="2362199" y="655319"/>
                </a:lnTo>
                <a:lnTo>
                  <a:pt x="2358284" y="709070"/>
                </a:lnTo>
                <a:lnTo>
                  <a:pt x="2346740" y="761622"/>
                </a:lnTo>
                <a:lnTo>
                  <a:pt x="2327872" y="812809"/>
                </a:lnTo>
                <a:lnTo>
                  <a:pt x="2301983" y="862462"/>
                </a:lnTo>
                <a:lnTo>
                  <a:pt x="2269378" y="910411"/>
                </a:lnTo>
                <a:lnTo>
                  <a:pt x="2230361" y="956489"/>
                </a:lnTo>
                <a:lnTo>
                  <a:pt x="2185236" y="1000526"/>
                </a:lnTo>
                <a:lnTo>
                  <a:pt x="2134307" y="1042355"/>
                </a:lnTo>
                <a:lnTo>
                  <a:pt x="2077877" y="1081806"/>
                </a:lnTo>
                <a:lnTo>
                  <a:pt x="2016251" y="1118711"/>
                </a:lnTo>
                <a:lnTo>
                  <a:pt x="1949734" y="1152901"/>
                </a:lnTo>
                <a:lnTo>
                  <a:pt x="1878628" y="1184208"/>
                </a:lnTo>
                <a:lnTo>
                  <a:pt x="1803239" y="1212464"/>
                </a:lnTo>
                <a:lnTo>
                  <a:pt x="1723869" y="1237499"/>
                </a:lnTo>
                <a:lnTo>
                  <a:pt x="1640824" y="1259145"/>
                </a:lnTo>
                <a:lnTo>
                  <a:pt x="1554406" y="1277233"/>
                </a:lnTo>
                <a:lnTo>
                  <a:pt x="1464921" y="1291596"/>
                </a:lnTo>
                <a:lnTo>
                  <a:pt x="1372672" y="1302063"/>
                </a:lnTo>
                <a:lnTo>
                  <a:pt x="1277964" y="1308467"/>
                </a:lnTo>
                <a:lnTo>
                  <a:pt x="1181099" y="1310639"/>
                </a:lnTo>
                <a:lnTo>
                  <a:pt x="1084235" y="1308467"/>
                </a:lnTo>
                <a:lnTo>
                  <a:pt x="989527" y="1302063"/>
                </a:lnTo>
                <a:lnTo>
                  <a:pt x="897278" y="1291596"/>
                </a:lnTo>
                <a:lnTo>
                  <a:pt x="807793" y="1277233"/>
                </a:lnTo>
                <a:lnTo>
                  <a:pt x="721375" y="1259145"/>
                </a:lnTo>
                <a:lnTo>
                  <a:pt x="638330" y="1237499"/>
                </a:lnTo>
                <a:lnTo>
                  <a:pt x="558960" y="1212464"/>
                </a:lnTo>
                <a:lnTo>
                  <a:pt x="483571" y="1184208"/>
                </a:lnTo>
                <a:lnTo>
                  <a:pt x="412465" y="1152901"/>
                </a:lnTo>
                <a:lnTo>
                  <a:pt x="345948" y="1118711"/>
                </a:lnTo>
                <a:lnTo>
                  <a:pt x="284322" y="1081806"/>
                </a:lnTo>
                <a:lnTo>
                  <a:pt x="227892" y="1042355"/>
                </a:lnTo>
                <a:lnTo>
                  <a:pt x="176963" y="1000526"/>
                </a:lnTo>
                <a:lnTo>
                  <a:pt x="131838" y="956489"/>
                </a:lnTo>
                <a:lnTo>
                  <a:pt x="92821" y="910411"/>
                </a:lnTo>
                <a:lnTo>
                  <a:pt x="60216" y="862462"/>
                </a:lnTo>
                <a:lnTo>
                  <a:pt x="34327" y="812809"/>
                </a:lnTo>
                <a:lnTo>
                  <a:pt x="15459" y="761622"/>
                </a:lnTo>
                <a:lnTo>
                  <a:pt x="3915" y="709070"/>
                </a:lnTo>
                <a:lnTo>
                  <a:pt x="0" y="655319"/>
                </a:lnTo>
                <a:close/>
              </a:path>
            </a:pathLst>
          </a:custGeom>
          <a:ln w="25908">
            <a:solidFill>
              <a:srgbClr val="5F7646"/>
            </a:solidFill>
          </a:ln>
        </p:spPr>
        <p:txBody>
          <a:bodyPr wrap="square" lIns="0" tIns="0" rIns="0" bIns="0" rtlCol="0"/>
          <a:lstStyle/>
          <a:p>
            <a:endParaRPr>
              <a:solidFill>
                <a:prstClr val="black"/>
              </a:solidFill>
            </a:endParaRPr>
          </a:p>
        </p:txBody>
      </p:sp>
      <p:sp>
        <p:nvSpPr>
          <p:cNvPr id="16" name="object 16"/>
          <p:cNvSpPr txBox="1"/>
          <p:nvPr/>
        </p:nvSpPr>
        <p:spPr>
          <a:xfrm>
            <a:off x="6546850" y="3183906"/>
            <a:ext cx="1309370" cy="584835"/>
          </a:xfrm>
          <a:prstGeom prst="rect">
            <a:avLst/>
          </a:prstGeom>
        </p:spPr>
        <p:txBody>
          <a:bodyPr vert="horz" wrap="square" lIns="0" tIns="0" rIns="0" bIns="0" rtlCol="0">
            <a:spAutoFit/>
          </a:bodyPr>
          <a:lstStyle/>
          <a:p>
            <a:pPr marL="12700" marR="5080" indent="126364"/>
            <a:r>
              <a:rPr sz="2000" b="1" spc="-5">
                <a:solidFill>
                  <a:srgbClr val="FFFFFF"/>
                </a:solidFill>
                <a:latin typeface="Arial"/>
                <a:cs typeface="Arial"/>
              </a:rPr>
              <a:t>E</a:t>
            </a:r>
            <a:r>
              <a:rPr sz="2000" b="1">
                <a:solidFill>
                  <a:srgbClr val="FFFFFF"/>
                </a:solidFill>
                <a:latin typeface="Arial"/>
                <a:cs typeface="Arial"/>
              </a:rPr>
              <a:t>-ship</a:t>
            </a:r>
            <a:r>
              <a:rPr sz="2000" b="1" spc="-25">
                <a:solidFill>
                  <a:srgbClr val="FFFFFF"/>
                </a:solidFill>
                <a:latin typeface="Arial"/>
                <a:cs typeface="Arial"/>
              </a:rPr>
              <a:t> </a:t>
            </a:r>
            <a:r>
              <a:rPr sz="2000" b="1">
                <a:solidFill>
                  <a:srgbClr val="FFFFFF"/>
                </a:solidFill>
                <a:latin typeface="Arial"/>
                <a:cs typeface="Arial"/>
              </a:rPr>
              <a:t>&amp; Inn</a:t>
            </a:r>
            <a:r>
              <a:rPr sz="2000" b="1" spc="-10">
                <a:solidFill>
                  <a:srgbClr val="FFFFFF"/>
                </a:solidFill>
                <a:latin typeface="Arial"/>
                <a:cs typeface="Arial"/>
              </a:rPr>
              <a:t>o</a:t>
            </a:r>
            <a:r>
              <a:rPr sz="2000" b="1" spc="-25">
                <a:solidFill>
                  <a:srgbClr val="FFFFFF"/>
                </a:solidFill>
                <a:latin typeface="Arial"/>
                <a:cs typeface="Arial"/>
              </a:rPr>
              <a:t>v</a:t>
            </a:r>
            <a:r>
              <a:rPr sz="2000" b="1">
                <a:solidFill>
                  <a:srgbClr val="FFFFFF"/>
                </a:solidFill>
                <a:latin typeface="Arial"/>
                <a:cs typeface="Arial"/>
              </a:rPr>
              <a:t>ation</a:t>
            </a:r>
            <a:endParaRPr sz="2000">
              <a:solidFill>
                <a:prstClr val="black"/>
              </a:solidFill>
              <a:latin typeface="Arial"/>
              <a:cs typeface="Arial"/>
            </a:endParaRPr>
          </a:p>
        </p:txBody>
      </p:sp>
      <p:sp>
        <p:nvSpPr>
          <p:cNvPr id="17" name="object 17"/>
          <p:cNvSpPr/>
          <p:nvPr/>
        </p:nvSpPr>
        <p:spPr>
          <a:xfrm>
            <a:off x="2972561" y="2096261"/>
            <a:ext cx="2819400" cy="1447800"/>
          </a:xfrm>
          <a:custGeom>
            <a:avLst/>
            <a:gdLst/>
            <a:ahLst/>
            <a:cxnLst/>
            <a:rect l="l" t="t" r="r" b="b"/>
            <a:pathLst>
              <a:path w="2819400" h="1447800">
                <a:moveTo>
                  <a:pt x="1409700" y="0"/>
                </a:moveTo>
                <a:lnTo>
                  <a:pt x="1294088" y="2399"/>
                </a:lnTo>
                <a:lnTo>
                  <a:pt x="1181050" y="9474"/>
                </a:lnTo>
                <a:lnTo>
                  <a:pt x="1070947" y="21038"/>
                </a:lnTo>
                <a:lnTo>
                  <a:pt x="964143" y="36905"/>
                </a:lnTo>
                <a:lnTo>
                  <a:pt x="861000" y="56888"/>
                </a:lnTo>
                <a:lnTo>
                  <a:pt x="761881" y="80800"/>
                </a:lnTo>
                <a:lnTo>
                  <a:pt x="667150" y="108457"/>
                </a:lnTo>
                <a:lnTo>
                  <a:pt x="577169" y="139671"/>
                </a:lnTo>
                <a:lnTo>
                  <a:pt x="492301" y="174256"/>
                </a:lnTo>
                <a:lnTo>
                  <a:pt x="412908" y="212026"/>
                </a:lnTo>
                <a:lnTo>
                  <a:pt x="339355" y="252794"/>
                </a:lnTo>
                <a:lnTo>
                  <a:pt x="272003" y="296375"/>
                </a:lnTo>
                <a:lnTo>
                  <a:pt x="211216" y="342581"/>
                </a:lnTo>
                <a:lnTo>
                  <a:pt x="157356" y="391227"/>
                </a:lnTo>
                <a:lnTo>
                  <a:pt x="110787" y="442126"/>
                </a:lnTo>
                <a:lnTo>
                  <a:pt x="71871" y="495092"/>
                </a:lnTo>
                <a:lnTo>
                  <a:pt x="40972" y="549939"/>
                </a:lnTo>
                <a:lnTo>
                  <a:pt x="18451" y="606480"/>
                </a:lnTo>
                <a:lnTo>
                  <a:pt x="4673" y="664529"/>
                </a:lnTo>
                <a:lnTo>
                  <a:pt x="0" y="723900"/>
                </a:lnTo>
                <a:lnTo>
                  <a:pt x="4673" y="783270"/>
                </a:lnTo>
                <a:lnTo>
                  <a:pt x="18451" y="841319"/>
                </a:lnTo>
                <a:lnTo>
                  <a:pt x="40972" y="897860"/>
                </a:lnTo>
                <a:lnTo>
                  <a:pt x="71871" y="952707"/>
                </a:lnTo>
                <a:lnTo>
                  <a:pt x="110787" y="1005673"/>
                </a:lnTo>
                <a:lnTo>
                  <a:pt x="157356" y="1056572"/>
                </a:lnTo>
                <a:lnTo>
                  <a:pt x="211216" y="1105218"/>
                </a:lnTo>
                <a:lnTo>
                  <a:pt x="272003" y="1151424"/>
                </a:lnTo>
                <a:lnTo>
                  <a:pt x="339355" y="1195005"/>
                </a:lnTo>
                <a:lnTo>
                  <a:pt x="412908" y="1235773"/>
                </a:lnTo>
                <a:lnTo>
                  <a:pt x="492301" y="1273543"/>
                </a:lnTo>
                <a:lnTo>
                  <a:pt x="577169" y="1308128"/>
                </a:lnTo>
                <a:lnTo>
                  <a:pt x="667150" y="1339342"/>
                </a:lnTo>
                <a:lnTo>
                  <a:pt x="761881" y="1366999"/>
                </a:lnTo>
                <a:lnTo>
                  <a:pt x="861000" y="1390911"/>
                </a:lnTo>
                <a:lnTo>
                  <a:pt x="964143" y="1410894"/>
                </a:lnTo>
                <a:lnTo>
                  <a:pt x="1070947" y="1426761"/>
                </a:lnTo>
                <a:lnTo>
                  <a:pt x="1181050" y="1438325"/>
                </a:lnTo>
                <a:lnTo>
                  <a:pt x="1294088" y="1445400"/>
                </a:lnTo>
                <a:lnTo>
                  <a:pt x="1409700" y="1447800"/>
                </a:lnTo>
                <a:lnTo>
                  <a:pt x="1525311" y="1445400"/>
                </a:lnTo>
                <a:lnTo>
                  <a:pt x="1638349" y="1438325"/>
                </a:lnTo>
                <a:lnTo>
                  <a:pt x="1748452" y="1426761"/>
                </a:lnTo>
                <a:lnTo>
                  <a:pt x="1855256" y="1410894"/>
                </a:lnTo>
                <a:lnTo>
                  <a:pt x="1958399" y="1390911"/>
                </a:lnTo>
                <a:lnTo>
                  <a:pt x="2057518" y="1366999"/>
                </a:lnTo>
                <a:lnTo>
                  <a:pt x="2152249" y="1339342"/>
                </a:lnTo>
                <a:lnTo>
                  <a:pt x="2242230" y="1308128"/>
                </a:lnTo>
                <a:lnTo>
                  <a:pt x="2327098" y="1273543"/>
                </a:lnTo>
                <a:lnTo>
                  <a:pt x="2406491" y="1235773"/>
                </a:lnTo>
                <a:lnTo>
                  <a:pt x="2480044" y="1195005"/>
                </a:lnTo>
                <a:lnTo>
                  <a:pt x="2547396" y="1151424"/>
                </a:lnTo>
                <a:lnTo>
                  <a:pt x="2608183" y="1105218"/>
                </a:lnTo>
                <a:lnTo>
                  <a:pt x="2662043" y="1056572"/>
                </a:lnTo>
                <a:lnTo>
                  <a:pt x="2708612" y="1005673"/>
                </a:lnTo>
                <a:lnTo>
                  <a:pt x="2747528" y="952707"/>
                </a:lnTo>
                <a:lnTo>
                  <a:pt x="2778427" y="897860"/>
                </a:lnTo>
                <a:lnTo>
                  <a:pt x="2800948" y="841319"/>
                </a:lnTo>
                <a:lnTo>
                  <a:pt x="2814726" y="783270"/>
                </a:lnTo>
                <a:lnTo>
                  <a:pt x="2819400" y="723900"/>
                </a:lnTo>
                <a:lnTo>
                  <a:pt x="2814726" y="664529"/>
                </a:lnTo>
                <a:lnTo>
                  <a:pt x="2800948" y="606480"/>
                </a:lnTo>
                <a:lnTo>
                  <a:pt x="2778427" y="549939"/>
                </a:lnTo>
                <a:lnTo>
                  <a:pt x="2747528" y="495092"/>
                </a:lnTo>
                <a:lnTo>
                  <a:pt x="2708612" y="442126"/>
                </a:lnTo>
                <a:lnTo>
                  <a:pt x="2662043" y="391227"/>
                </a:lnTo>
                <a:lnTo>
                  <a:pt x="2608183" y="342581"/>
                </a:lnTo>
                <a:lnTo>
                  <a:pt x="2547396" y="296375"/>
                </a:lnTo>
                <a:lnTo>
                  <a:pt x="2480044" y="252794"/>
                </a:lnTo>
                <a:lnTo>
                  <a:pt x="2406491" y="212026"/>
                </a:lnTo>
                <a:lnTo>
                  <a:pt x="2327098" y="174256"/>
                </a:lnTo>
                <a:lnTo>
                  <a:pt x="2242230" y="139671"/>
                </a:lnTo>
                <a:lnTo>
                  <a:pt x="2152249" y="108457"/>
                </a:lnTo>
                <a:lnTo>
                  <a:pt x="2057518" y="80800"/>
                </a:lnTo>
                <a:lnTo>
                  <a:pt x="1958399" y="56888"/>
                </a:lnTo>
                <a:lnTo>
                  <a:pt x="1855256" y="36905"/>
                </a:lnTo>
                <a:lnTo>
                  <a:pt x="1748452" y="21038"/>
                </a:lnTo>
                <a:lnTo>
                  <a:pt x="1638349" y="9474"/>
                </a:lnTo>
                <a:lnTo>
                  <a:pt x="1525311" y="2399"/>
                </a:lnTo>
                <a:lnTo>
                  <a:pt x="1409700" y="0"/>
                </a:lnTo>
                <a:close/>
              </a:path>
            </a:pathLst>
          </a:custGeom>
          <a:solidFill>
            <a:srgbClr val="84A161"/>
          </a:solidFill>
        </p:spPr>
        <p:txBody>
          <a:bodyPr wrap="square" lIns="0" tIns="0" rIns="0" bIns="0" rtlCol="0"/>
          <a:lstStyle/>
          <a:p>
            <a:endParaRPr>
              <a:solidFill>
                <a:prstClr val="black"/>
              </a:solidFill>
            </a:endParaRPr>
          </a:p>
        </p:txBody>
      </p:sp>
      <p:sp>
        <p:nvSpPr>
          <p:cNvPr id="18" name="object 18"/>
          <p:cNvSpPr/>
          <p:nvPr/>
        </p:nvSpPr>
        <p:spPr>
          <a:xfrm>
            <a:off x="2972561" y="2096261"/>
            <a:ext cx="2819400" cy="1447800"/>
          </a:xfrm>
          <a:custGeom>
            <a:avLst/>
            <a:gdLst/>
            <a:ahLst/>
            <a:cxnLst/>
            <a:rect l="l" t="t" r="r" b="b"/>
            <a:pathLst>
              <a:path w="2819400" h="1447800">
                <a:moveTo>
                  <a:pt x="0" y="723900"/>
                </a:moveTo>
                <a:lnTo>
                  <a:pt x="4673" y="664529"/>
                </a:lnTo>
                <a:lnTo>
                  <a:pt x="18451" y="606480"/>
                </a:lnTo>
                <a:lnTo>
                  <a:pt x="40972" y="549939"/>
                </a:lnTo>
                <a:lnTo>
                  <a:pt x="71871" y="495092"/>
                </a:lnTo>
                <a:lnTo>
                  <a:pt x="110787" y="442126"/>
                </a:lnTo>
                <a:lnTo>
                  <a:pt x="157356" y="391227"/>
                </a:lnTo>
                <a:lnTo>
                  <a:pt x="211216" y="342581"/>
                </a:lnTo>
                <a:lnTo>
                  <a:pt x="272003" y="296375"/>
                </a:lnTo>
                <a:lnTo>
                  <a:pt x="339355" y="252794"/>
                </a:lnTo>
                <a:lnTo>
                  <a:pt x="412908" y="212026"/>
                </a:lnTo>
                <a:lnTo>
                  <a:pt x="492301" y="174256"/>
                </a:lnTo>
                <a:lnTo>
                  <a:pt x="577169" y="139671"/>
                </a:lnTo>
                <a:lnTo>
                  <a:pt x="667150" y="108457"/>
                </a:lnTo>
                <a:lnTo>
                  <a:pt x="761881" y="80800"/>
                </a:lnTo>
                <a:lnTo>
                  <a:pt x="861000" y="56888"/>
                </a:lnTo>
                <a:lnTo>
                  <a:pt x="964143" y="36905"/>
                </a:lnTo>
                <a:lnTo>
                  <a:pt x="1070947" y="21038"/>
                </a:lnTo>
                <a:lnTo>
                  <a:pt x="1181050" y="9474"/>
                </a:lnTo>
                <a:lnTo>
                  <a:pt x="1294088" y="2399"/>
                </a:lnTo>
                <a:lnTo>
                  <a:pt x="1409700" y="0"/>
                </a:lnTo>
                <a:lnTo>
                  <a:pt x="1525311" y="2399"/>
                </a:lnTo>
                <a:lnTo>
                  <a:pt x="1638349" y="9474"/>
                </a:lnTo>
                <a:lnTo>
                  <a:pt x="1748452" y="21038"/>
                </a:lnTo>
                <a:lnTo>
                  <a:pt x="1855256" y="36905"/>
                </a:lnTo>
                <a:lnTo>
                  <a:pt x="1958399" y="56888"/>
                </a:lnTo>
                <a:lnTo>
                  <a:pt x="2057518" y="80800"/>
                </a:lnTo>
                <a:lnTo>
                  <a:pt x="2152249" y="108457"/>
                </a:lnTo>
                <a:lnTo>
                  <a:pt x="2242230" y="139671"/>
                </a:lnTo>
                <a:lnTo>
                  <a:pt x="2327098" y="174256"/>
                </a:lnTo>
                <a:lnTo>
                  <a:pt x="2406491" y="212026"/>
                </a:lnTo>
                <a:lnTo>
                  <a:pt x="2480044" y="252794"/>
                </a:lnTo>
                <a:lnTo>
                  <a:pt x="2547396" y="296375"/>
                </a:lnTo>
                <a:lnTo>
                  <a:pt x="2608183" y="342581"/>
                </a:lnTo>
                <a:lnTo>
                  <a:pt x="2662043" y="391227"/>
                </a:lnTo>
                <a:lnTo>
                  <a:pt x="2708612" y="442126"/>
                </a:lnTo>
                <a:lnTo>
                  <a:pt x="2747528" y="495092"/>
                </a:lnTo>
                <a:lnTo>
                  <a:pt x="2778427" y="549939"/>
                </a:lnTo>
                <a:lnTo>
                  <a:pt x="2800948" y="606480"/>
                </a:lnTo>
                <a:lnTo>
                  <a:pt x="2814726" y="664529"/>
                </a:lnTo>
                <a:lnTo>
                  <a:pt x="2819400" y="723900"/>
                </a:lnTo>
                <a:lnTo>
                  <a:pt x="2814726" y="783270"/>
                </a:lnTo>
                <a:lnTo>
                  <a:pt x="2800948" y="841319"/>
                </a:lnTo>
                <a:lnTo>
                  <a:pt x="2778427" y="897860"/>
                </a:lnTo>
                <a:lnTo>
                  <a:pt x="2747528" y="952707"/>
                </a:lnTo>
                <a:lnTo>
                  <a:pt x="2708612" y="1005673"/>
                </a:lnTo>
                <a:lnTo>
                  <a:pt x="2662043" y="1056572"/>
                </a:lnTo>
                <a:lnTo>
                  <a:pt x="2608183" y="1105218"/>
                </a:lnTo>
                <a:lnTo>
                  <a:pt x="2547396" y="1151424"/>
                </a:lnTo>
                <a:lnTo>
                  <a:pt x="2480044" y="1195005"/>
                </a:lnTo>
                <a:lnTo>
                  <a:pt x="2406491" y="1235773"/>
                </a:lnTo>
                <a:lnTo>
                  <a:pt x="2327098" y="1273543"/>
                </a:lnTo>
                <a:lnTo>
                  <a:pt x="2242230" y="1308128"/>
                </a:lnTo>
                <a:lnTo>
                  <a:pt x="2152249" y="1339342"/>
                </a:lnTo>
                <a:lnTo>
                  <a:pt x="2057518" y="1366999"/>
                </a:lnTo>
                <a:lnTo>
                  <a:pt x="1958399" y="1390911"/>
                </a:lnTo>
                <a:lnTo>
                  <a:pt x="1855256" y="1410894"/>
                </a:lnTo>
                <a:lnTo>
                  <a:pt x="1748452" y="1426761"/>
                </a:lnTo>
                <a:lnTo>
                  <a:pt x="1638349" y="1438325"/>
                </a:lnTo>
                <a:lnTo>
                  <a:pt x="1525311" y="1445400"/>
                </a:lnTo>
                <a:lnTo>
                  <a:pt x="1409700" y="1447800"/>
                </a:lnTo>
                <a:lnTo>
                  <a:pt x="1294088" y="1445400"/>
                </a:lnTo>
                <a:lnTo>
                  <a:pt x="1181050" y="1438325"/>
                </a:lnTo>
                <a:lnTo>
                  <a:pt x="1070947" y="1426761"/>
                </a:lnTo>
                <a:lnTo>
                  <a:pt x="964143" y="1410894"/>
                </a:lnTo>
                <a:lnTo>
                  <a:pt x="861000" y="1390911"/>
                </a:lnTo>
                <a:lnTo>
                  <a:pt x="761881" y="1366999"/>
                </a:lnTo>
                <a:lnTo>
                  <a:pt x="667150" y="1339342"/>
                </a:lnTo>
                <a:lnTo>
                  <a:pt x="577169" y="1308128"/>
                </a:lnTo>
                <a:lnTo>
                  <a:pt x="492301" y="1273543"/>
                </a:lnTo>
                <a:lnTo>
                  <a:pt x="412908" y="1235773"/>
                </a:lnTo>
                <a:lnTo>
                  <a:pt x="339355" y="1195005"/>
                </a:lnTo>
                <a:lnTo>
                  <a:pt x="272003" y="1151424"/>
                </a:lnTo>
                <a:lnTo>
                  <a:pt x="211216" y="1105218"/>
                </a:lnTo>
                <a:lnTo>
                  <a:pt x="157356" y="1056572"/>
                </a:lnTo>
                <a:lnTo>
                  <a:pt x="110787" y="1005673"/>
                </a:lnTo>
                <a:lnTo>
                  <a:pt x="71871" y="952707"/>
                </a:lnTo>
                <a:lnTo>
                  <a:pt x="40972" y="897860"/>
                </a:lnTo>
                <a:lnTo>
                  <a:pt x="18451" y="841319"/>
                </a:lnTo>
                <a:lnTo>
                  <a:pt x="4673" y="783270"/>
                </a:lnTo>
                <a:lnTo>
                  <a:pt x="0" y="723900"/>
                </a:lnTo>
                <a:close/>
              </a:path>
            </a:pathLst>
          </a:custGeom>
          <a:ln w="25908">
            <a:solidFill>
              <a:srgbClr val="5F7646"/>
            </a:solidFill>
          </a:ln>
        </p:spPr>
        <p:txBody>
          <a:bodyPr wrap="square" lIns="0" tIns="0" rIns="0" bIns="0" rtlCol="0"/>
          <a:lstStyle/>
          <a:p>
            <a:endParaRPr>
              <a:solidFill>
                <a:prstClr val="black"/>
              </a:solidFill>
            </a:endParaRPr>
          </a:p>
        </p:txBody>
      </p:sp>
      <p:sp>
        <p:nvSpPr>
          <p:cNvPr id="19" name="object 19"/>
          <p:cNvSpPr txBox="1"/>
          <p:nvPr/>
        </p:nvSpPr>
        <p:spPr>
          <a:xfrm>
            <a:off x="3565016" y="2543191"/>
            <a:ext cx="1634489" cy="584835"/>
          </a:xfrm>
          <a:prstGeom prst="rect">
            <a:avLst/>
          </a:prstGeom>
        </p:spPr>
        <p:txBody>
          <a:bodyPr vert="horz" wrap="square" lIns="0" tIns="0" rIns="0" bIns="0" rtlCol="0">
            <a:spAutoFit/>
          </a:bodyPr>
          <a:lstStyle/>
          <a:p>
            <a:pPr algn="ctr"/>
            <a:r>
              <a:rPr sz="2000" b="1">
                <a:solidFill>
                  <a:srgbClr val="FFFF00"/>
                </a:solidFill>
                <a:latin typeface="Arial"/>
                <a:cs typeface="Arial"/>
              </a:rPr>
              <a:t>Collaborati</a:t>
            </a:r>
            <a:r>
              <a:rPr sz="2000" b="1" spc="-30">
                <a:solidFill>
                  <a:srgbClr val="FFFF00"/>
                </a:solidFill>
                <a:latin typeface="Arial"/>
                <a:cs typeface="Arial"/>
              </a:rPr>
              <a:t>v</a:t>
            </a:r>
            <a:r>
              <a:rPr sz="2000" b="1">
                <a:solidFill>
                  <a:srgbClr val="FFFF00"/>
                </a:solidFill>
                <a:latin typeface="Arial"/>
                <a:cs typeface="Arial"/>
              </a:rPr>
              <a:t>e</a:t>
            </a:r>
            <a:endParaRPr sz="2000">
              <a:solidFill>
                <a:prstClr val="black"/>
              </a:solidFill>
              <a:latin typeface="Arial"/>
              <a:cs typeface="Arial"/>
            </a:endParaRPr>
          </a:p>
          <a:p>
            <a:pPr algn="ctr"/>
            <a:r>
              <a:rPr sz="2000" b="1">
                <a:solidFill>
                  <a:srgbClr val="FFFF00"/>
                </a:solidFill>
                <a:latin typeface="Arial"/>
                <a:cs typeface="Arial"/>
              </a:rPr>
              <a:t>Leadersh</a:t>
            </a:r>
            <a:r>
              <a:rPr sz="2000" b="1" spc="-10">
                <a:solidFill>
                  <a:srgbClr val="FFFF00"/>
                </a:solidFill>
                <a:latin typeface="Arial"/>
                <a:cs typeface="Arial"/>
              </a:rPr>
              <a:t>i</a:t>
            </a:r>
            <a:r>
              <a:rPr sz="2000" b="1">
                <a:solidFill>
                  <a:srgbClr val="FFFF00"/>
                </a:solidFill>
                <a:latin typeface="Arial"/>
                <a:cs typeface="Arial"/>
              </a:rPr>
              <a:t>p</a:t>
            </a:r>
            <a:endParaRPr sz="2000">
              <a:solidFill>
                <a:prstClr val="black"/>
              </a:solidFill>
              <a:latin typeface="Arial"/>
              <a:cs typeface="Arial"/>
            </a:endParaRPr>
          </a:p>
        </p:txBody>
      </p:sp>
      <p:sp>
        <p:nvSpPr>
          <p:cNvPr id="20" name="object 20"/>
          <p:cNvSpPr/>
          <p:nvPr/>
        </p:nvSpPr>
        <p:spPr>
          <a:xfrm>
            <a:off x="7539228" y="6379462"/>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22"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0008847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0" y="2555082"/>
            <a:ext cx="5915025" cy="3588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1428750" y="946071"/>
            <a:ext cx="6172200" cy="1028700"/>
          </a:xfrm>
        </p:spPr>
        <p:txBody>
          <a:bodyPr>
            <a:noAutofit/>
          </a:bodyPr>
          <a:lstStyle/>
          <a:p>
            <a:pPr algn="ctr"/>
            <a:r>
              <a:rPr lang="en-US" sz="1050" dirty="0">
                <a:solidFill>
                  <a:srgbClr val="000000"/>
                </a:solidFill>
                <a:latin typeface="Glosa Math Roman"/>
              </a:rPr>
              <a:t> </a:t>
            </a:r>
            <a:r>
              <a:rPr lang="en-US" b="1" dirty="0">
                <a:solidFill>
                  <a:srgbClr val="849862"/>
                </a:solidFill>
                <a:latin typeface="Times New Roman" panose="02020603050405020304" pitchFamily="18" charset="0"/>
                <a:cs typeface="Times New Roman" panose="02020603050405020304" pitchFamily="18" charset="0"/>
              </a:rPr>
              <a:t>Time to leave GDP behind </a:t>
            </a:r>
            <a:r>
              <a:rPr lang="en-US" dirty="0">
                <a:solidFill>
                  <a:srgbClr val="000000"/>
                </a:solidFill>
                <a:latin typeface="Glosa Math Roman"/>
              </a:rPr>
              <a:t/>
            </a:r>
            <a:br>
              <a:rPr lang="en-US" dirty="0">
                <a:solidFill>
                  <a:srgbClr val="000000"/>
                </a:solidFill>
                <a:latin typeface="Glosa Math Roman"/>
              </a:rPr>
            </a:br>
            <a:r>
              <a:rPr lang="en-US" sz="1200" dirty="0">
                <a:solidFill>
                  <a:srgbClr val="000000"/>
                </a:solidFill>
                <a:latin typeface="Times New Roman" panose="02020603050405020304" pitchFamily="18" charset="0"/>
                <a:cs typeface="Times New Roman" panose="02020603050405020304" pitchFamily="18" charset="0"/>
              </a:rPr>
              <a:t>Gross domestic product is a misleading measure of national success. Countries should act now to embrace new metrics, urge </a:t>
            </a:r>
            <a:r>
              <a:rPr lang="en-US" sz="1200" b="1" dirty="0">
                <a:solidFill>
                  <a:srgbClr val="000000"/>
                </a:solidFill>
                <a:latin typeface="Times New Roman" panose="02020603050405020304" pitchFamily="18" charset="0"/>
                <a:cs typeface="Times New Roman" panose="02020603050405020304" pitchFamily="18" charset="0"/>
              </a:rPr>
              <a:t>Robert </a:t>
            </a:r>
            <a:r>
              <a:rPr lang="en-US" sz="1200" b="1" dirty="0" err="1">
                <a:solidFill>
                  <a:srgbClr val="000000"/>
                </a:solidFill>
                <a:latin typeface="Times New Roman" panose="02020603050405020304" pitchFamily="18" charset="0"/>
                <a:cs typeface="Times New Roman" panose="02020603050405020304" pitchFamily="18" charset="0"/>
              </a:rPr>
              <a:t>Costanza</a:t>
            </a:r>
            <a:r>
              <a:rPr lang="en-US" sz="1200" b="1" dirty="0">
                <a:solidFill>
                  <a:srgbClr val="000000"/>
                </a:solidFill>
                <a:latin typeface="Times New Roman" panose="02020603050405020304" pitchFamily="18" charset="0"/>
                <a:cs typeface="Times New Roman" panose="02020603050405020304" pitchFamily="18" charset="0"/>
              </a:rPr>
              <a:t> </a:t>
            </a:r>
            <a:r>
              <a:rPr lang="en-US" sz="1200" dirty="0">
                <a:solidFill>
                  <a:srgbClr val="000000"/>
                </a:solidFill>
                <a:latin typeface="Times New Roman" panose="02020603050405020304" pitchFamily="18" charset="0"/>
                <a:cs typeface="Times New Roman" panose="02020603050405020304" pitchFamily="18" charset="0"/>
              </a:rPr>
              <a:t>and colleagues </a:t>
            </a:r>
            <a:r>
              <a:rPr lang="en-US" sz="1200" dirty="0">
                <a:solidFill>
                  <a:srgbClr val="000000"/>
                </a:solidFill>
                <a:latin typeface="Glosa Math Roman"/>
              </a:rPr>
              <a:t/>
            </a:r>
            <a:br>
              <a:rPr lang="en-US" sz="1200" dirty="0">
                <a:solidFill>
                  <a:srgbClr val="000000"/>
                </a:solidFill>
                <a:latin typeface="Glosa Math Roman"/>
              </a:rPr>
            </a:br>
            <a:r>
              <a:rPr lang="en-US" sz="1200" dirty="0">
                <a:solidFill>
                  <a:srgbClr val="000000"/>
                </a:solidFill>
                <a:latin typeface="Glosa Math Roman"/>
              </a:rPr>
              <a:t/>
            </a:r>
            <a:br>
              <a:rPr lang="en-US" sz="1200" dirty="0">
                <a:solidFill>
                  <a:srgbClr val="000000"/>
                </a:solidFill>
                <a:latin typeface="Glosa Math Roman"/>
              </a:rPr>
            </a:br>
            <a:r>
              <a:rPr lang="pt-BR" sz="788" dirty="0">
                <a:solidFill>
                  <a:srgbClr val="000000"/>
                </a:solidFill>
                <a:latin typeface="Glosa Math Roman"/>
              </a:rPr>
              <a:t>1 6 JA N UA RY 2 0 1 4 | VO L 5 0 5 | N AT U R E | 2 8 3</a:t>
            </a:r>
            <a:endParaRPr lang="en-US" sz="788" dirty="0"/>
          </a:p>
        </p:txBody>
      </p:sp>
      <p:sp>
        <p:nvSpPr>
          <p:cNvPr id="4"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
        <p:nvSpPr>
          <p:cNvPr id="5" name="object 11"/>
          <p:cNvSpPr/>
          <p:nvPr/>
        </p:nvSpPr>
        <p:spPr>
          <a:xfrm>
            <a:off x="7539228" y="6379462"/>
            <a:ext cx="1600200" cy="457200"/>
          </a:xfrm>
          <a:prstGeom prst="rect">
            <a:avLst/>
          </a:prstGeom>
          <a:blipFill>
            <a:blip r:embed="rId4"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231690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77506" y="3432026"/>
            <a:ext cx="5834658" cy="1044773"/>
          </a:xfrm>
          <a:prstGeom prst="rect">
            <a:avLst/>
          </a:prstGeom>
        </p:spPr>
      </p:pic>
      <p:sp>
        <p:nvSpPr>
          <p:cNvPr id="2" name="Title 1"/>
          <p:cNvSpPr>
            <a:spLocks noGrp="1"/>
          </p:cNvSpPr>
          <p:nvPr>
            <p:ph type="title" idx="4294967295"/>
          </p:nvPr>
        </p:nvSpPr>
        <p:spPr>
          <a:xfrm>
            <a:off x="267629" y="565150"/>
            <a:ext cx="8876371" cy="1006475"/>
          </a:xfrm>
          <a:ln>
            <a:solidFill>
              <a:schemeClr val="bg1"/>
            </a:solidFill>
          </a:ln>
        </p:spPr>
        <p:txBody>
          <a:bodyPr>
            <a:normAutofit/>
          </a:bodyPr>
          <a:lstStyle/>
          <a:p>
            <a:pPr algn="ctr"/>
            <a:r>
              <a:rPr lang="en-US" b="1" dirty="0">
                <a:solidFill>
                  <a:srgbClr val="849862"/>
                </a:solidFill>
              </a:rPr>
              <a:t>Recent focus on wealth</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8225" y="2528889"/>
            <a:ext cx="2414659" cy="5206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63029" y="2340293"/>
            <a:ext cx="2180630" cy="282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bject 11"/>
          <p:cNvSpPr/>
          <p:nvPr/>
        </p:nvSpPr>
        <p:spPr>
          <a:xfrm>
            <a:off x="7539228" y="6379462"/>
            <a:ext cx="1600200" cy="4572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119842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12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125"/>
                                        </p:tgtEl>
                                        <p:attrNameLst>
                                          <p:attrName>style.visibility</p:attrName>
                                        </p:attrNameLst>
                                      </p:cBhvr>
                                      <p:to>
                                        <p:strVal val="visible"/>
                                      </p:to>
                                    </p:set>
                                    <p:animEffect transition="in" filter="fade">
                                      <p:cBhvr>
                                        <p:cTn id="16"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88493" y="2376645"/>
            <a:ext cx="1557224" cy="197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289932" y="554038"/>
            <a:ext cx="7780918" cy="1006475"/>
          </a:xfrm>
        </p:spPr>
        <p:txBody>
          <a:bodyPr>
            <a:normAutofit/>
          </a:bodyPr>
          <a:lstStyle/>
          <a:p>
            <a:pPr algn="ctr"/>
            <a:r>
              <a:rPr lang="en-US" b="1" dirty="0">
                <a:solidFill>
                  <a:srgbClr val="849862"/>
                </a:solidFill>
              </a:rPr>
              <a:t>Especially Rural Wealth</a:t>
            </a: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553" y="3487899"/>
            <a:ext cx="2399402" cy="12204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5958" y="1812590"/>
            <a:ext cx="2357438" cy="35452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
        <p:nvSpPr>
          <p:cNvPr id="7" name="object 11"/>
          <p:cNvSpPr/>
          <p:nvPr/>
        </p:nvSpPr>
        <p:spPr>
          <a:xfrm>
            <a:off x="7539228" y="6379462"/>
            <a:ext cx="1600200" cy="457200"/>
          </a:xfrm>
          <a:prstGeom prst="rect">
            <a:avLst/>
          </a:prstGeom>
          <a:blipFill>
            <a:blip r:embed="rId6"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640756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Effect transition="in" filter="fade">
                                      <p:cBhvr>
                                        <p:cTn id="7" dur="500"/>
                                        <p:tgtEl>
                                          <p:spTgt spid="512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fade">
                                      <p:cBhvr>
                                        <p:cTn id="12" dur="500"/>
                                        <p:tgtEl>
                                          <p:spTgt spid="512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018" y="355124"/>
            <a:ext cx="8072119" cy="1257395"/>
          </a:xfrm>
          <a:prstGeom prst="rect">
            <a:avLst/>
          </a:prstGeom>
        </p:spPr>
        <p:txBody>
          <a:bodyPr vert="horz" wrap="square" lIns="0" tIns="147955" rIns="0" bIns="0" rtlCol="0">
            <a:spAutoFit/>
          </a:bodyPr>
          <a:lstStyle/>
          <a:p>
            <a:pPr marL="274320" algn="ctr">
              <a:lnSpc>
                <a:spcPct val="100000"/>
              </a:lnSpc>
            </a:pPr>
            <a:r>
              <a:rPr b="1" dirty="0">
                <a:solidFill>
                  <a:srgbClr val="849862"/>
                </a:solidFill>
              </a:rPr>
              <a:t>Eight For</a:t>
            </a:r>
            <a:r>
              <a:rPr b="1" spc="-20" dirty="0">
                <a:solidFill>
                  <a:srgbClr val="849862"/>
                </a:solidFill>
              </a:rPr>
              <a:t>m</a:t>
            </a:r>
            <a:r>
              <a:rPr b="1" dirty="0">
                <a:solidFill>
                  <a:srgbClr val="849862"/>
                </a:solidFill>
              </a:rPr>
              <a:t>s </a:t>
            </a:r>
            <a:r>
              <a:rPr lang="en-US" b="1" dirty="0" smtClean="0">
                <a:solidFill>
                  <a:srgbClr val="849862"/>
                </a:solidFill>
              </a:rPr>
              <a:t>of Comprehensive Rural Wealth/Distribution</a:t>
            </a:r>
            <a:endParaRPr b="1" dirty="0">
              <a:solidFill>
                <a:srgbClr val="849862"/>
              </a:solidFill>
            </a:endParaRPr>
          </a:p>
        </p:txBody>
      </p:sp>
      <p:sp>
        <p:nvSpPr>
          <p:cNvPr id="3" name="object 3"/>
          <p:cNvSpPr txBox="1"/>
          <p:nvPr/>
        </p:nvSpPr>
        <p:spPr>
          <a:xfrm>
            <a:off x="1487424" y="1688592"/>
            <a:ext cx="1926589" cy="1156970"/>
          </a:xfrm>
          <a:prstGeom prst="rect">
            <a:avLst/>
          </a:prstGeom>
          <a:solidFill>
            <a:srgbClr val="84A060"/>
          </a:solidFill>
          <a:ln w="12191">
            <a:solidFill>
              <a:srgbClr val="FFFFFF"/>
            </a:solidFill>
          </a:ln>
        </p:spPr>
        <p:txBody>
          <a:bodyPr vert="horz" wrap="square" lIns="0" tIns="0" rIns="0" bIns="0" rtlCol="0">
            <a:spAutoFit/>
          </a:bodyPr>
          <a:lstStyle/>
          <a:p>
            <a:pPr marL="332740"/>
            <a:r>
              <a:rPr sz="2900" dirty="0">
                <a:solidFill>
                  <a:srgbClr val="FFFFFF"/>
                </a:solidFill>
                <a:latin typeface="Times New Roman"/>
                <a:cs typeface="Times New Roman"/>
              </a:rPr>
              <a:t>Physi</a:t>
            </a:r>
            <a:r>
              <a:rPr sz="2900" spc="-15" dirty="0">
                <a:solidFill>
                  <a:srgbClr val="FFFFFF"/>
                </a:solidFill>
                <a:latin typeface="Times New Roman"/>
                <a:cs typeface="Times New Roman"/>
              </a:rPr>
              <a:t>c</a:t>
            </a:r>
            <a:r>
              <a:rPr sz="2900" dirty="0">
                <a:solidFill>
                  <a:srgbClr val="FFFFFF"/>
                </a:solidFill>
                <a:latin typeface="Times New Roman"/>
                <a:cs typeface="Times New Roman"/>
              </a:rPr>
              <a:t>al</a:t>
            </a:r>
            <a:endParaRPr sz="2900" dirty="0">
              <a:solidFill>
                <a:prstClr val="black"/>
              </a:solidFill>
              <a:latin typeface="Times New Roman"/>
              <a:cs typeface="Times New Roman"/>
            </a:endParaRPr>
          </a:p>
        </p:txBody>
      </p:sp>
      <p:sp>
        <p:nvSpPr>
          <p:cNvPr id="4" name="object 4"/>
          <p:cNvSpPr txBox="1"/>
          <p:nvPr/>
        </p:nvSpPr>
        <p:spPr>
          <a:xfrm>
            <a:off x="3605784" y="1688592"/>
            <a:ext cx="1926589" cy="1156970"/>
          </a:xfrm>
          <a:prstGeom prst="rect">
            <a:avLst/>
          </a:prstGeom>
          <a:solidFill>
            <a:srgbClr val="84A060"/>
          </a:solidFill>
          <a:ln w="12191">
            <a:solidFill>
              <a:srgbClr val="FFFFFF"/>
            </a:solidFill>
          </a:ln>
        </p:spPr>
        <p:txBody>
          <a:bodyPr vert="horz" wrap="square" lIns="0" tIns="0" rIns="0" bIns="0" rtlCol="0">
            <a:spAutoFit/>
          </a:bodyPr>
          <a:lstStyle/>
          <a:p>
            <a:pPr marL="272415"/>
            <a:r>
              <a:rPr sz="2900" dirty="0">
                <a:solidFill>
                  <a:srgbClr val="FFFFFF"/>
                </a:solidFill>
                <a:latin typeface="Times New Roman"/>
                <a:cs typeface="Times New Roman"/>
              </a:rPr>
              <a:t>Fina</a:t>
            </a:r>
            <a:r>
              <a:rPr sz="2900" spc="-10" dirty="0">
                <a:solidFill>
                  <a:srgbClr val="FFFFFF"/>
                </a:solidFill>
                <a:latin typeface="Times New Roman"/>
                <a:cs typeface="Times New Roman"/>
              </a:rPr>
              <a:t>n</a:t>
            </a:r>
            <a:r>
              <a:rPr sz="2900" dirty="0">
                <a:solidFill>
                  <a:srgbClr val="FFFFFF"/>
                </a:solidFill>
                <a:latin typeface="Times New Roman"/>
                <a:cs typeface="Times New Roman"/>
              </a:rPr>
              <a:t>c</a:t>
            </a:r>
            <a:r>
              <a:rPr sz="2900" spc="-15" dirty="0">
                <a:solidFill>
                  <a:srgbClr val="FFFFFF"/>
                </a:solidFill>
                <a:latin typeface="Times New Roman"/>
                <a:cs typeface="Times New Roman"/>
              </a:rPr>
              <a:t>i</a:t>
            </a:r>
            <a:r>
              <a:rPr sz="2900" dirty="0">
                <a:solidFill>
                  <a:srgbClr val="FFFFFF"/>
                </a:solidFill>
                <a:latin typeface="Times New Roman"/>
                <a:cs typeface="Times New Roman"/>
              </a:rPr>
              <a:t>al</a:t>
            </a:r>
            <a:endParaRPr sz="2900">
              <a:solidFill>
                <a:prstClr val="black"/>
              </a:solidFill>
              <a:latin typeface="Times New Roman"/>
              <a:cs typeface="Times New Roman"/>
            </a:endParaRPr>
          </a:p>
        </p:txBody>
      </p:sp>
      <p:sp>
        <p:nvSpPr>
          <p:cNvPr id="5" name="object 5"/>
          <p:cNvSpPr txBox="1"/>
          <p:nvPr/>
        </p:nvSpPr>
        <p:spPr>
          <a:xfrm>
            <a:off x="5710428" y="1688592"/>
            <a:ext cx="1926589" cy="1156970"/>
          </a:xfrm>
          <a:prstGeom prst="rect">
            <a:avLst/>
          </a:prstGeom>
          <a:solidFill>
            <a:srgbClr val="84A060"/>
          </a:solidFill>
          <a:ln w="12192">
            <a:solidFill>
              <a:srgbClr val="FFFFFF"/>
            </a:solidFill>
          </a:ln>
        </p:spPr>
        <p:txBody>
          <a:bodyPr vert="horz" wrap="square" lIns="0" tIns="0" rIns="0" bIns="0" rtlCol="0">
            <a:spAutoFit/>
          </a:bodyPr>
          <a:lstStyle/>
          <a:p>
            <a:pPr marL="405765"/>
            <a:r>
              <a:rPr sz="2900" dirty="0">
                <a:solidFill>
                  <a:srgbClr val="FFFFFF"/>
                </a:solidFill>
                <a:latin typeface="Times New Roman"/>
                <a:cs typeface="Times New Roman"/>
              </a:rPr>
              <a:t>Na</a:t>
            </a:r>
            <a:r>
              <a:rPr sz="2900" spc="-10" dirty="0">
                <a:solidFill>
                  <a:srgbClr val="FFFFFF"/>
                </a:solidFill>
                <a:latin typeface="Times New Roman"/>
                <a:cs typeface="Times New Roman"/>
              </a:rPr>
              <a:t>t</a:t>
            </a:r>
            <a:r>
              <a:rPr sz="2900" dirty="0">
                <a:solidFill>
                  <a:srgbClr val="FFFFFF"/>
                </a:solidFill>
                <a:latin typeface="Times New Roman"/>
                <a:cs typeface="Times New Roman"/>
              </a:rPr>
              <a:t>ural</a:t>
            </a:r>
            <a:endParaRPr sz="2900">
              <a:solidFill>
                <a:prstClr val="black"/>
              </a:solidFill>
              <a:latin typeface="Times New Roman"/>
              <a:cs typeface="Times New Roman"/>
            </a:endParaRPr>
          </a:p>
        </p:txBody>
      </p:sp>
      <p:sp>
        <p:nvSpPr>
          <p:cNvPr id="6" name="object 6"/>
          <p:cNvSpPr txBox="1"/>
          <p:nvPr/>
        </p:nvSpPr>
        <p:spPr>
          <a:xfrm>
            <a:off x="1473708" y="3052572"/>
            <a:ext cx="1926589" cy="1155700"/>
          </a:xfrm>
          <a:prstGeom prst="rect">
            <a:avLst/>
          </a:prstGeom>
          <a:solidFill>
            <a:srgbClr val="84A060"/>
          </a:solidFill>
          <a:ln w="12192">
            <a:solidFill>
              <a:srgbClr val="FFFFFF"/>
            </a:solidFill>
          </a:ln>
        </p:spPr>
        <p:txBody>
          <a:bodyPr vert="horz" wrap="square" lIns="0" tIns="0" rIns="0" bIns="0" rtlCol="0">
            <a:spAutoFit/>
          </a:bodyPr>
          <a:lstStyle/>
          <a:p>
            <a:pPr marL="416559"/>
            <a:r>
              <a:rPr sz="2900" dirty="0">
                <a:solidFill>
                  <a:srgbClr val="FFFFFF"/>
                </a:solidFill>
                <a:latin typeface="Times New Roman"/>
                <a:cs typeface="Times New Roman"/>
              </a:rPr>
              <a:t>Hu</a:t>
            </a:r>
            <a:r>
              <a:rPr sz="2900" spc="-35" dirty="0">
                <a:solidFill>
                  <a:srgbClr val="FFFFFF"/>
                </a:solidFill>
                <a:latin typeface="Times New Roman"/>
                <a:cs typeface="Times New Roman"/>
              </a:rPr>
              <a:t>m</a:t>
            </a:r>
            <a:r>
              <a:rPr sz="2900" dirty="0">
                <a:solidFill>
                  <a:srgbClr val="FFFFFF"/>
                </a:solidFill>
                <a:latin typeface="Times New Roman"/>
                <a:cs typeface="Times New Roman"/>
              </a:rPr>
              <a:t>an</a:t>
            </a:r>
            <a:endParaRPr sz="2900">
              <a:solidFill>
                <a:prstClr val="black"/>
              </a:solidFill>
              <a:latin typeface="Times New Roman"/>
              <a:cs typeface="Times New Roman"/>
            </a:endParaRPr>
          </a:p>
        </p:txBody>
      </p:sp>
      <p:sp>
        <p:nvSpPr>
          <p:cNvPr id="7" name="object 7"/>
          <p:cNvSpPr txBox="1"/>
          <p:nvPr/>
        </p:nvSpPr>
        <p:spPr>
          <a:xfrm>
            <a:off x="3592067" y="3052572"/>
            <a:ext cx="1926589" cy="1155700"/>
          </a:xfrm>
          <a:prstGeom prst="rect">
            <a:avLst/>
          </a:prstGeom>
          <a:solidFill>
            <a:srgbClr val="84A060"/>
          </a:solidFill>
          <a:ln w="12192">
            <a:solidFill>
              <a:srgbClr val="FFFFFF"/>
            </a:solidFill>
          </a:ln>
        </p:spPr>
        <p:txBody>
          <a:bodyPr vert="horz" wrap="square" lIns="0" tIns="0" rIns="0" bIns="0" rtlCol="0">
            <a:spAutoFit/>
          </a:bodyPr>
          <a:lstStyle/>
          <a:p>
            <a:pPr marL="128905"/>
            <a:r>
              <a:rPr sz="2900" dirty="0">
                <a:solidFill>
                  <a:srgbClr val="FFFFFF"/>
                </a:solidFill>
                <a:latin typeface="Times New Roman"/>
                <a:cs typeface="Times New Roman"/>
              </a:rPr>
              <a:t>Intel</a:t>
            </a:r>
            <a:r>
              <a:rPr sz="2900" spc="-15" dirty="0">
                <a:solidFill>
                  <a:srgbClr val="FFFFFF"/>
                </a:solidFill>
                <a:latin typeface="Times New Roman"/>
                <a:cs typeface="Times New Roman"/>
              </a:rPr>
              <a:t>l</a:t>
            </a:r>
            <a:r>
              <a:rPr sz="2900" dirty="0">
                <a:solidFill>
                  <a:srgbClr val="FFFFFF"/>
                </a:solidFill>
                <a:latin typeface="Times New Roman"/>
                <a:cs typeface="Times New Roman"/>
              </a:rPr>
              <a:t>e</a:t>
            </a:r>
            <a:r>
              <a:rPr sz="2900" spc="-15" dirty="0">
                <a:solidFill>
                  <a:srgbClr val="FFFFFF"/>
                </a:solidFill>
                <a:latin typeface="Times New Roman"/>
                <a:cs typeface="Times New Roman"/>
              </a:rPr>
              <a:t>c</a:t>
            </a:r>
            <a:r>
              <a:rPr sz="2900" dirty="0">
                <a:solidFill>
                  <a:srgbClr val="FFFFFF"/>
                </a:solidFill>
                <a:latin typeface="Times New Roman"/>
                <a:cs typeface="Times New Roman"/>
              </a:rPr>
              <a:t>tual</a:t>
            </a:r>
            <a:endParaRPr sz="2900">
              <a:solidFill>
                <a:prstClr val="black"/>
              </a:solidFill>
              <a:latin typeface="Times New Roman"/>
              <a:cs typeface="Times New Roman"/>
            </a:endParaRPr>
          </a:p>
        </p:txBody>
      </p:sp>
      <p:sp>
        <p:nvSpPr>
          <p:cNvPr id="8" name="object 8"/>
          <p:cNvSpPr txBox="1"/>
          <p:nvPr/>
        </p:nvSpPr>
        <p:spPr>
          <a:xfrm>
            <a:off x="5710428" y="2997707"/>
            <a:ext cx="1926589" cy="1155700"/>
          </a:xfrm>
          <a:prstGeom prst="rect">
            <a:avLst/>
          </a:prstGeom>
          <a:solidFill>
            <a:srgbClr val="84A060"/>
          </a:solidFill>
          <a:ln w="12192">
            <a:solidFill>
              <a:srgbClr val="FFFFFF"/>
            </a:solidFill>
          </a:ln>
        </p:spPr>
        <p:txBody>
          <a:bodyPr vert="horz" wrap="square" lIns="0" tIns="0" rIns="0" bIns="0" rtlCol="0">
            <a:spAutoFit/>
          </a:bodyPr>
          <a:lstStyle/>
          <a:p>
            <a:pPr marL="497205"/>
            <a:r>
              <a:rPr sz="2900" dirty="0">
                <a:solidFill>
                  <a:srgbClr val="FFFFFF"/>
                </a:solidFill>
                <a:latin typeface="Times New Roman"/>
                <a:cs typeface="Times New Roman"/>
              </a:rPr>
              <a:t>Social</a:t>
            </a:r>
            <a:endParaRPr sz="2900">
              <a:solidFill>
                <a:prstClr val="black"/>
              </a:solidFill>
              <a:latin typeface="Times New Roman"/>
              <a:cs typeface="Times New Roman"/>
            </a:endParaRPr>
          </a:p>
        </p:txBody>
      </p:sp>
      <p:sp>
        <p:nvSpPr>
          <p:cNvPr id="9" name="object 9"/>
          <p:cNvSpPr txBox="1"/>
          <p:nvPr/>
        </p:nvSpPr>
        <p:spPr>
          <a:xfrm>
            <a:off x="2503932" y="4416552"/>
            <a:ext cx="1926589" cy="1155700"/>
          </a:xfrm>
          <a:prstGeom prst="rect">
            <a:avLst/>
          </a:prstGeom>
          <a:solidFill>
            <a:srgbClr val="84A060"/>
          </a:solidFill>
          <a:ln w="12192">
            <a:solidFill>
              <a:srgbClr val="FFFFFF"/>
            </a:solidFill>
          </a:ln>
        </p:spPr>
        <p:txBody>
          <a:bodyPr vert="horz" wrap="square" lIns="0" tIns="0" rIns="0" bIns="0" rtlCol="0">
            <a:spAutoFit/>
          </a:bodyPr>
          <a:lstStyle/>
          <a:p>
            <a:pPr marL="353060"/>
            <a:r>
              <a:rPr sz="2900" dirty="0">
                <a:solidFill>
                  <a:srgbClr val="FFFFFF"/>
                </a:solidFill>
                <a:latin typeface="Times New Roman"/>
                <a:cs typeface="Times New Roman"/>
              </a:rPr>
              <a:t>Cul</a:t>
            </a:r>
            <a:r>
              <a:rPr sz="2900" spc="-15" dirty="0">
                <a:solidFill>
                  <a:srgbClr val="FFFFFF"/>
                </a:solidFill>
                <a:latin typeface="Times New Roman"/>
                <a:cs typeface="Times New Roman"/>
              </a:rPr>
              <a:t>t</a:t>
            </a:r>
            <a:r>
              <a:rPr sz="2900" dirty="0">
                <a:solidFill>
                  <a:srgbClr val="FFFFFF"/>
                </a:solidFill>
                <a:latin typeface="Times New Roman"/>
                <a:cs typeface="Times New Roman"/>
              </a:rPr>
              <a:t>ural</a:t>
            </a:r>
            <a:endParaRPr sz="2900">
              <a:solidFill>
                <a:prstClr val="black"/>
              </a:solidFill>
              <a:latin typeface="Times New Roman"/>
              <a:cs typeface="Times New Roman"/>
            </a:endParaRPr>
          </a:p>
        </p:txBody>
      </p:sp>
      <p:sp>
        <p:nvSpPr>
          <p:cNvPr id="10" name="object 10"/>
          <p:cNvSpPr txBox="1"/>
          <p:nvPr/>
        </p:nvSpPr>
        <p:spPr>
          <a:xfrm>
            <a:off x="4651247" y="4401311"/>
            <a:ext cx="1926589" cy="1155700"/>
          </a:xfrm>
          <a:prstGeom prst="rect">
            <a:avLst/>
          </a:prstGeom>
          <a:solidFill>
            <a:srgbClr val="84A060"/>
          </a:solidFill>
          <a:ln w="12192">
            <a:solidFill>
              <a:srgbClr val="FFFFFF"/>
            </a:solidFill>
          </a:ln>
        </p:spPr>
        <p:txBody>
          <a:bodyPr vert="horz" wrap="square" lIns="0" tIns="0" rIns="0" bIns="0" rtlCol="0">
            <a:spAutoFit/>
          </a:bodyPr>
          <a:lstStyle/>
          <a:p>
            <a:pPr marL="344170"/>
            <a:r>
              <a:rPr sz="2900" dirty="0">
                <a:solidFill>
                  <a:srgbClr val="FFFFFF"/>
                </a:solidFill>
                <a:latin typeface="Times New Roman"/>
                <a:cs typeface="Times New Roman"/>
              </a:rPr>
              <a:t>P</a:t>
            </a:r>
            <a:r>
              <a:rPr sz="2900" spc="5" dirty="0">
                <a:solidFill>
                  <a:srgbClr val="FFFFFF"/>
                </a:solidFill>
                <a:latin typeface="Times New Roman"/>
                <a:cs typeface="Times New Roman"/>
              </a:rPr>
              <a:t>o</a:t>
            </a:r>
            <a:r>
              <a:rPr sz="2900" dirty="0">
                <a:solidFill>
                  <a:srgbClr val="FFFFFF"/>
                </a:solidFill>
                <a:latin typeface="Times New Roman"/>
                <a:cs typeface="Times New Roman"/>
              </a:rPr>
              <a:t>li</a:t>
            </a:r>
            <a:r>
              <a:rPr sz="2900" spc="-10" dirty="0">
                <a:solidFill>
                  <a:srgbClr val="FFFFFF"/>
                </a:solidFill>
                <a:latin typeface="Times New Roman"/>
                <a:cs typeface="Times New Roman"/>
              </a:rPr>
              <a:t>t</a:t>
            </a:r>
            <a:r>
              <a:rPr sz="2900" dirty="0">
                <a:solidFill>
                  <a:srgbClr val="FFFFFF"/>
                </a:solidFill>
                <a:latin typeface="Times New Roman"/>
                <a:cs typeface="Times New Roman"/>
              </a:rPr>
              <a:t>ic</a:t>
            </a:r>
            <a:r>
              <a:rPr sz="2900" spc="-10" dirty="0">
                <a:solidFill>
                  <a:srgbClr val="FFFFFF"/>
                </a:solidFill>
                <a:latin typeface="Times New Roman"/>
                <a:cs typeface="Times New Roman"/>
              </a:rPr>
              <a:t>a</a:t>
            </a:r>
            <a:r>
              <a:rPr sz="2900" dirty="0">
                <a:solidFill>
                  <a:srgbClr val="FFFFFF"/>
                </a:solidFill>
                <a:latin typeface="Times New Roman"/>
                <a:cs typeface="Times New Roman"/>
              </a:rPr>
              <a:t>l</a:t>
            </a:r>
            <a:endParaRPr sz="2900">
              <a:solidFill>
                <a:prstClr val="black"/>
              </a:solidFill>
              <a:latin typeface="Times New Roman"/>
              <a:cs typeface="Times New Roman"/>
            </a:endParaRPr>
          </a:p>
        </p:txBody>
      </p:sp>
      <p:sp>
        <p:nvSpPr>
          <p:cNvPr id="11" name="object 11"/>
          <p:cNvSpPr/>
          <p:nvPr/>
        </p:nvSpPr>
        <p:spPr>
          <a:xfrm>
            <a:off x="7323567" y="6267319"/>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
        <p:nvSpPr>
          <p:cNvPr id="13"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427696797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831345" y="1419323"/>
            <a:ext cx="7772400" cy="2200275"/>
          </a:xfrm>
        </p:spPr>
        <p:txBody>
          <a:bodyPr>
            <a:normAutofit/>
          </a:bodyPr>
          <a:lstStyle/>
          <a:p>
            <a:pPr algn="ctr"/>
            <a:r>
              <a:rPr lang="en-US" sz="4400" b="1" dirty="0" smtClean="0">
                <a:solidFill>
                  <a:srgbClr val="849862"/>
                </a:solidFill>
                <a:latin typeface="Times New Roman" panose="02020603050405020304" pitchFamily="18" charset="0"/>
                <a:cs typeface="Times New Roman" panose="02020603050405020304" pitchFamily="18" charset="0"/>
              </a:rPr>
              <a:t>Are We Merely Valuing What </a:t>
            </a:r>
            <a:r>
              <a:rPr lang="en-US" sz="4400" b="1" dirty="0" smtClean="0">
                <a:solidFill>
                  <a:srgbClr val="849862"/>
                </a:solidFill>
                <a:latin typeface="Times New Roman" panose="02020603050405020304" pitchFamily="18" charset="0"/>
                <a:cs typeface="Times New Roman" panose="02020603050405020304" pitchFamily="18" charset="0"/>
              </a:rPr>
              <a:t>We Can Measure</a:t>
            </a:r>
            <a:r>
              <a:rPr lang="en-US" sz="4400" b="1" dirty="0" smtClean="0">
                <a:solidFill>
                  <a:srgbClr val="849862"/>
                </a:solidFill>
                <a:latin typeface="Times New Roman" panose="02020603050405020304" pitchFamily="18" charset="0"/>
                <a:cs typeface="Times New Roman" panose="02020603050405020304" pitchFamily="18" charset="0"/>
              </a:rPr>
              <a:t>, or Measuring What We Truly Value? </a:t>
            </a:r>
            <a:endParaRPr lang="en-US" sz="4400" b="1" dirty="0">
              <a:solidFill>
                <a:srgbClr val="849862"/>
              </a:solidFill>
              <a:latin typeface="Times New Roman" panose="02020603050405020304" pitchFamily="18" charset="0"/>
              <a:cs typeface="Times New Roman" panose="02020603050405020304" pitchFamily="18" charset="0"/>
            </a:endParaRPr>
          </a:p>
        </p:txBody>
      </p:sp>
      <p:sp>
        <p:nvSpPr>
          <p:cNvPr id="7" name="Content Placeholder 6"/>
          <p:cNvSpPr>
            <a:spLocks noGrp="1"/>
          </p:cNvSpPr>
          <p:nvPr>
            <p:ph type="body" idx="4294967295"/>
          </p:nvPr>
        </p:nvSpPr>
        <p:spPr>
          <a:xfrm>
            <a:off x="673261" y="3955828"/>
            <a:ext cx="7772400" cy="1500188"/>
          </a:xfrm>
        </p:spPr>
        <p:txBody>
          <a:bodyPr>
            <a:normAutofit/>
          </a:bodyPr>
          <a:lstStyle/>
          <a:p>
            <a:pPr marL="0" indent="0" algn="ctr">
              <a:buNone/>
            </a:pPr>
            <a:r>
              <a:rPr lang="en-US" sz="3200" b="1" dirty="0" smtClean="0">
                <a:latin typeface="Times New Roman" panose="02020603050405020304" pitchFamily="18" charset="0"/>
                <a:cs typeface="Times New Roman" panose="02020603050405020304" pitchFamily="18" charset="0"/>
              </a:rPr>
              <a:t>Why does this matter? </a:t>
            </a:r>
          </a:p>
          <a:p>
            <a:pPr marL="0" indent="0" algn="ctr">
              <a:buNone/>
            </a:pPr>
            <a:r>
              <a:rPr lang="en-US" sz="3200" b="1" dirty="0" smtClean="0">
                <a:latin typeface="Times New Roman" panose="02020603050405020304" pitchFamily="18" charset="0"/>
                <a:cs typeface="Times New Roman" panose="02020603050405020304" pitchFamily="18" charset="0"/>
              </a:rPr>
              <a:t>What can we do about it?</a:t>
            </a:r>
            <a:endParaRPr lang="en-US" sz="3200" b="1" dirty="0">
              <a:latin typeface="Times New Roman" panose="02020603050405020304" pitchFamily="18" charset="0"/>
              <a:cs typeface="Times New Roman" panose="02020603050405020304" pitchFamily="18" charset="0"/>
            </a:endParaRPr>
          </a:p>
        </p:txBody>
      </p:sp>
      <p:sp>
        <p:nvSpPr>
          <p:cNvPr id="9" name="object 11"/>
          <p:cNvSpPr/>
          <p:nvPr/>
        </p:nvSpPr>
        <p:spPr>
          <a:xfrm>
            <a:off x="7539228" y="6379462"/>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spTree>
    <p:extLst>
      <p:ext uri="{BB962C8B-B14F-4D97-AF65-F5344CB8AC3E}">
        <p14:creationId xmlns:p14="http://schemas.microsoft.com/office/powerpoint/2010/main" val="71790350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p:cNvSpPr/>
          <p:nvPr/>
        </p:nvSpPr>
        <p:spPr>
          <a:xfrm>
            <a:off x="0" y="0"/>
            <a:ext cx="9144000" cy="365760"/>
          </a:xfrm>
          <a:custGeom>
            <a:avLst/>
            <a:gdLst/>
            <a:ahLst/>
            <a:cxnLst/>
            <a:rect l="l" t="t" r="r" b="b"/>
            <a:pathLst>
              <a:path w="9144000" h="365760">
                <a:moveTo>
                  <a:pt x="0" y="365760"/>
                </a:moveTo>
                <a:lnTo>
                  <a:pt x="9144000" y="365760"/>
                </a:lnTo>
                <a:lnTo>
                  <a:pt x="9144000" y="0"/>
                </a:lnTo>
                <a:lnTo>
                  <a:pt x="0" y="0"/>
                </a:lnTo>
                <a:lnTo>
                  <a:pt x="0" y="365760"/>
                </a:lnTo>
                <a:close/>
              </a:path>
            </a:pathLst>
          </a:custGeom>
          <a:solidFill>
            <a:srgbClr val="84A161"/>
          </a:solidFill>
        </p:spPr>
        <p:txBody>
          <a:bodyPr wrap="square" lIns="0" tIns="0" rIns="0" bIns="0" rtlCol="0"/>
          <a:lstStyle/>
          <a:p>
            <a:endParaRPr>
              <a:solidFill>
                <a:prstClr val="black"/>
              </a:solidFill>
            </a:endParaRPr>
          </a:p>
        </p:txBody>
      </p:sp>
      <p:sp>
        <p:nvSpPr>
          <p:cNvPr id="5" name="object 20"/>
          <p:cNvSpPr/>
          <p:nvPr/>
        </p:nvSpPr>
        <p:spPr>
          <a:xfrm>
            <a:off x="7539228" y="6379462"/>
            <a:ext cx="1600200" cy="457200"/>
          </a:xfrm>
          <a:prstGeom prst="rect">
            <a:avLst/>
          </a:prstGeom>
          <a:blipFill>
            <a:blip r:embed="rId3" cstate="print"/>
            <a:stretch>
              <a:fillRect/>
            </a:stretch>
          </a:blipFill>
        </p:spPr>
        <p:txBody>
          <a:bodyPr wrap="square" lIns="0" tIns="0" rIns="0" bIns="0" rtlCol="0"/>
          <a:lstStyle/>
          <a:p>
            <a:endParaRPr>
              <a:solidFill>
                <a:prstClr val="black"/>
              </a:solidFill>
            </a:endParaRPr>
          </a:p>
        </p:txBody>
      </p:sp>
      <p:pic>
        <p:nvPicPr>
          <p:cNvPr id="6" name="Picture 5"/>
          <p:cNvPicPr>
            <a:picLocks noChangeAspect="1"/>
          </p:cNvPicPr>
          <p:nvPr/>
        </p:nvPicPr>
        <p:blipFill>
          <a:blip r:embed="rId4"/>
          <a:stretch>
            <a:fillRect/>
          </a:stretch>
        </p:blipFill>
        <p:spPr>
          <a:xfrm>
            <a:off x="535939" y="1643948"/>
            <a:ext cx="3332872" cy="925080"/>
          </a:xfrm>
          <a:prstGeom prst="rect">
            <a:avLst/>
          </a:prstGeom>
        </p:spPr>
      </p:pic>
      <p:pic>
        <p:nvPicPr>
          <p:cNvPr id="7" name="Picture 6"/>
          <p:cNvPicPr>
            <a:picLocks noChangeAspect="1"/>
          </p:cNvPicPr>
          <p:nvPr/>
        </p:nvPicPr>
        <p:blipFill>
          <a:blip r:embed="rId5"/>
          <a:stretch>
            <a:fillRect/>
          </a:stretch>
        </p:blipFill>
        <p:spPr>
          <a:xfrm>
            <a:off x="1075863" y="3453335"/>
            <a:ext cx="2253025" cy="1630611"/>
          </a:xfrm>
          <a:prstGeom prst="rect">
            <a:avLst/>
          </a:prstGeom>
        </p:spPr>
      </p:pic>
      <p:pic>
        <p:nvPicPr>
          <p:cNvPr id="8" name="Picture 7"/>
          <p:cNvPicPr>
            <a:picLocks noChangeAspect="1"/>
          </p:cNvPicPr>
          <p:nvPr/>
        </p:nvPicPr>
        <p:blipFill>
          <a:blip r:embed="rId6"/>
          <a:stretch>
            <a:fillRect/>
          </a:stretch>
        </p:blipFill>
        <p:spPr>
          <a:xfrm>
            <a:off x="5403711" y="1247743"/>
            <a:ext cx="2407399" cy="1321285"/>
          </a:xfrm>
          <a:prstGeom prst="rect">
            <a:avLst/>
          </a:prstGeom>
        </p:spPr>
      </p:pic>
      <p:pic>
        <p:nvPicPr>
          <p:cNvPr id="2050" name="Picture 2" descr="Image result for uiowa logo"/>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03711" y="2950345"/>
            <a:ext cx="2324100" cy="2133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06876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462C1"/>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larity">
  <a:themeElements>
    <a:clrScheme name="Custom 11">
      <a:dk1>
        <a:srgbClr val="2F2B20"/>
      </a:dk1>
      <a:lt1>
        <a:srgbClr val="FFFFFF"/>
      </a:lt1>
      <a:dk2>
        <a:srgbClr val="FFFFFF"/>
      </a:dk2>
      <a:lt2>
        <a:srgbClr val="DFDCB7"/>
      </a:lt2>
      <a:accent1>
        <a:srgbClr val="84A262"/>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1965</TotalTime>
  <Words>448</Words>
  <Application>Microsoft Office PowerPoint</Application>
  <PresentationFormat>On-screen Show (4:3)</PresentationFormat>
  <Paragraphs>88</Paragraphs>
  <Slides>18</Slides>
  <Notes>18</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18</vt:i4>
      </vt:variant>
    </vt:vector>
  </HeadingPairs>
  <TitlesOfParts>
    <vt:vector size="26" baseType="lpstr">
      <vt:lpstr>Arial</vt:lpstr>
      <vt:lpstr>Calibri</vt:lpstr>
      <vt:lpstr>Glosa Math Roman</vt:lpstr>
      <vt:lpstr>Times New Roman</vt:lpstr>
      <vt:lpstr>2_Office Theme</vt:lpstr>
      <vt:lpstr>3_Office Theme</vt:lpstr>
      <vt:lpstr>Clarity</vt:lpstr>
      <vt:lpstr>Acrobat Document</vt:lpstr>
      <vt:lpstr>Thinking “Bigger” About Smaller Places: Rural America, the Crossroads, and Rural Cultural Wealth</vt:lpstr>
      <vt:lpstr>PowerPoint Presentation</vt:lpstr>
      <vt:lpstr>The Framework for Regional Rural Innovation</vt:lpstr>
      <vt:lpstr> Time to leave GDP behind  Gross domestic product is a misleading measure of national success. Countries should act now to embrace new metrics, urge Robert Costanza and colleagues   1 6 JA N UA RY 2 0 1 4 | VO L 5 0 5 | N AT U R E | 2 8 3</vt:lpstr>
      <vt:lpstr>Recent focus on wealth</vt:lpstr>
      <vt:lpstr>Especially Rural Wealth</vt:lpstr>
      <vt:lpstr>Eight Forms of Comprehensive Rural Wealth/Distribution</vt:lpstr>
      <vt:lpstr>Are We Merely Valuing What We Can Measure, or Measuring What We Truly Value? </vt:lpstr>
      <vt:lpstr>PowerPoint Presentation</vt:lpstr>
      <vt:lpstr>Nothing in all the world is more dangerous than sincere ignorance and conscientious stupidity. </vt:lpstr>
      <vt:lpstr>Characteristics of Comprehensive Wealth</vt:lpstr>
      <vt:lpstr>PowerPoint Presentation</vt:lpstr>
      <vt:lpstr>What is Comprehensive Wealth?</vt:lpstr>
      <vt:lpstr>Policy Implications</vt:lpstr>
      <vt:lpstr>PowerPoint Presentation</vt:lpstr>
      <vt:lpstr>Key Findings</vt:lpstr>
      <vt:lpstr>PowerPoint Presentation</vt:lpstr>
      <vt:lpstr>PowerPoint Presentation</vt:lpstr>
    </vt:vector>
  </TitlesOfParts>
  <Company>University of Iowa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Sexton, Shawn M</dc:creator>
  <cp:lastModifiedBy>Taber, Erin K</cp:lastModifiedBy>
  <cp:revision>86</cp:revision>
  <cp:lastPrinted>2018-03-28T18:54:21Z</cp:lastPrinted>
  <dcterms:created xsi:type="dcterms:W3CDTF">2016-03-04T16:43:01Z</dcterms:created>
  <dcterms:modified xsi:type="dcterms:W3CDTF">2018-03-28T19:02:22Z</dcterms:modified>
</cp:coreProperties>
</file>