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9.jpg" ContentType="image/jpeg"/>
  <Override PartName="/ppt/notesSlides/notesSlide6.xml" ContentType="application/vnd.openxmlformats-officedocument.presentationml.notesSlide+xml"/>
  <Override PartName="/ppt/media/image35.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5.jpg" ContentType="image/jpeg"/>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371" r:id="rId3"/>
    <p:sldId id="324" r:id="rId4"/>
    <p:sldId id="317" r:id="rId5"/>
    <p:sldId id="318" r:id="rId6"/>
    <p:sldId id="323" r:id="rId7"/>
    <p:sldId id="319" r:id="rId8"/>
    <p:sldId id="376" r:id="rId9"/>
    <p:sldId id="377" r:id="rId10"/>
    <p:sldId id="378" r:id="rId11"/>
    <p:sldId id="331" r:id="rId12"/>
    <p:sldId id="334" r:id="rId13"/>
    <p:sldId id="300" r:id="rId14"/>
    <p:sldId id="301" r:id="rId15"/>
    <p:sldId id="302" r:id="rId16"/>
    <p:sldId id="335" r:id="rId17"/>
    <p:sldId id="304" r:id="rId18"/>
    <p:sldId id="306" r:id="rId19"/>
    <p:sldId id="307" r:id="rId20"/>
    <p:sldId id="337" r:id="rId21"/>
    <p:sldId id="308" r:id="rId22"/>
    <p:sldId id="309" r:id="rId23"/>
    <p:sldId id="310" r:id="rId24"/>
    <p:sldId id="311" r:id="rId25"/>
    <p:sldId id="327" r:id="rId26"/>
    <p:sldId id="328" r:id="rId27"/>
    <p:sldId id="329" r:id="rId28"/>
    <p:sldId id="294" r:id="rId29"/>
    <p:sldId id="295" r:id="rId30"/>
    <p:sldId id="326" r:id="rId31"/>
    <p:sldId id="296" r:id="rId32"/>
    <p:sldId id="297" r:id="rId33"/>
    <p:sldId id="298" r:id="rId34"/>
    <p:sldId id="325" r:id="rId35"/>
    <p:sldId id="358" r:id="rId36"/>
    <p:sldId id="370" r:id="rId37"/>
    <p:sldId id="348" r:id="rId38"/>
    <p:sldId id="343" r:id="rId39"/>
    <p:sldId id="345" r:id="rId40"/>
    <p:sldId id="344" r:id="rId41"/>
    <p:sldId id="374" r:id="rId42"/>
    <p:sldId id="360" r:id="rId43"/>
    <p:sldId id="359" r:id="rId44"/>
    <p:sldId id="361" r:id="rId45"/>
    <p:sldId id="346" r:id="rId46"/>
    <p:sldId id="375" r:id="rId47"/>
    <p:sldId id="379" r:id="rId48"/>
    <p:sldId id="266" r:id="rId49"/>
    <p:sldId id="267" r:id="rId50"/>
    <p:sldId id="268" r:id="rId51"/>
    <p:sldId id="269" r:id="rId52"/>
    <p:sldId id="270" r:id="rId53"/>
    <p:sldId id="271" r:id="rId54"/>
    <p:sldId id="272" r:id="rId55"/>
    <p:sldId id="273" r:id="rId56"/>
    <p:sldId id="274" r:id="rId57"/>
    <p:sldId id="275" r:id="rId58"/>
    <p:sldId id="363" r:id="rId59"/>
    <p:sldId id="282" r:id="rId60"/>
    <p:sldId id="283" r:id="rId61"/>
    <p:sldId id="284" r:id="rId62"/>
    <p:sldId id="285" r:id="rId63"/>
    <p:sldId id="286" r:id="rId64"/>
    <p:sldId id="287" r:id="rId65"/>
    <p:sldId id="288" r:id="rId66"/>
    <p:sldId id="289" r:id="rId67"/>
    <p:sldId id="290" r:id="rId68"/>
    <p:sldId id="291" r:id="rId69"/>
    <p:sldId id="292" r:id="rId70"/>
    <p:sldId id="373" r:id="rId71"/>
    <p:sldId id="339" r:id="rId72"/>
    <p:sldId id="340" r:id="rId73"/>
    <p:sldId id="342" r:id="rId74"/>
    <p:sldId id="341" r:id="rId75"/>
    <p:sldId id="369" r:id="rId76"/>
    <p:sldId id="372" r:id="rId77"/>
    <p:sldId id="381" r:id="rId7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4" d="100"/>
          <a:sy n="124" d="100"/>
        </p:scale>
        <p:origin x="1224" y="108"/>
      </p:cViewPr>
      <p:guideLst>
        <p:guide orient="horz" pos="2880"/>
        <p:guide pos="2160"/>
      </p:guideLst>
    </p:cSldViewPr>
  </p:slideViewPr>
  <p:notesTextViewPr>
    <p:cViewPr>
      <p:scale>
        <a:sx n="100" d="100"/>
        <a:sy n="100" d="100"/>
      </p:scale>
      <p:origin x="0" y="0"/>
    </p:cViewPr>
  </p:notesTextViewPr>
  <p:sorterViewPr>
    <p:cViewPr>
      <p:scale>
        <a:sx n="66" d="100"/>
        <a:sy n="66" d="100"/>
      </p:scale>
      <p:origin x="0" y="1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7E9FE84-D23B-400D-A219-D86ED36813B0}"/>
    <pc:docChg chg="addSld delSld modSld">
      <pc:chgData name="" userId="" providerId="" clId="Web-{F7E9FE84-D23B-400D-A219-D86ED36813B0}" dt="2018-08-09T18:02:13.866" v="358"/>
      <pc:docMkLst>
        <pc:docMk/>
      </pc:docMkLst>
      <pc:sldChg chg="modNotes">
        <pc:chgData name="" userId="" providerId="" clId="Web-{F7E9FE84-D23B-400D-A219-D86ED36813B0}" dt="2018-08-09T17:44:26.089" v="36"/>
        <pc:sldMkLst>
          <pc:docMk/>
          <pc:sldMk cId="0" sldId="294"/>
        </pc:sldMkLst>
      </pc:sldChg>
      <pc:sldChg chg="modNotes">
        <pc:chgData name="" userId="" providerId="" clId="Web-{F7E9FE84-D23B-400D-A219-D86ED36813B0}" dt="2018-08-09T17:53:17.195" v="254"/>
        <pc:sldMkLst>
          <pc:docMk/>
          <pc:sldMk cId="1282821725" sldId="343"/>
        </pc:sldMkLst>
      </pc:sldChg>
      <pc:sldChg chg="modNotes">
        <pc:chgData name="" userId="" providerId="" clId="Web-{F7E9FE84-D23B-400D-A219-D86ED36813B0}" dt="2018-08-09T17:52:21.914" v="217"/>
        <pc:sldMkLst>
          <pc:docMk/>
          <pc:sldMk cId="3531610485" sldId="370"/>
        </pc:sldMkLst>
      </pc:sldChg>
      <pc:sldChg chg="modNotes">
        <pc:chgData name="" userId="" providerId="" clId="Web-{F7E9FE84-D23B-400D-A219-D86ED36813B0}" dt="2018-08-09T18:02:13.866" v="358"/>
        <pc:sldMkLst>
          <pc:docMk/>
          <pc:sldMk cId="3758744648" sldId="378"/>
        </pc:sldMkLst>
      </pc:sldChg>
      <pc:sldChg chg="new del">
        <pc:chgData name="" userId="" providerId="" clId="Web-{F7E9FE84-D23B-400D-A219-D86ED36813B0}" dt="2018-08-09T17:45:02.324" v="37"/>
        <pc:sldMkLst>
          <pc:docMk/>
          <pc:sldMk cId="3231053785" sldId="3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2A01CBE-3B67-9A4E-B189-19118BDA6DE0}" type="datetimeFigureOut">
              <a:rPr lang="en-US" smtClean="0"/>
              <a:t>8/10/2018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4E8507C6-81C3-0449-9AE8-6702ECEF932E}" type="slidenum">
              <a:rPr lang="en-US" smtClean="0"/>
              <a:t>‹#›</a:t>
            </a:fld>
            <a:endParaRPr lang="en-US"/>
          </a:p>
        </p:txBody>
      </p:sp>
    </p:spTree>
    <p:extLst>
      <p:ext uri="{BB962C8B-B14F-4D97-AF65-F5344CB8AC3E}">
        <p14:creationId xmlns:p14="http://schemas.microsoft.com/office/powerpoint/2010/main" val="4156413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C08411-653E-4E57-8F5C-3B93D4D85589}" type="slidenum">
              <a:rPr lang="en-US" smtClean="0"/>
              <a:pPr/>
              <a:t>9</a:t>
            </a:fld>
            <a:endParaRPr lang="en-US"/>
          </a:p>
        </p:txBody>
      </p:sp>
    </p:spTree>
    <p:extLst>
      <p:ext uri="{BB962C8B-B14F-4D97-AF65-F5344CB8AC3E}">
        <p14:creationId xmlns:p14="http://schemas.microsoft.com/office/powerpoint/2010/main" val="293501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600k met with 8 Governors. Regional Economic Fed funded</a:t>
            </a:r>
            <a:endParaRPr lang="en-US" dirty="0"/>
          </a:p>
        </p:txBody>
      </p:sp>
      <p:sp>
        <p:nvSpPr>
          <p:cNvPr id="4" name="Slide Number Placeholder 3"/>
          <p:cNvSpPr>
            <a:spLocks noGrp="1"/>
          </p:cNvSpPr>
          <p:nvPr>
            <p:ph type="sldNum" sz="quarter" idx="10"/>
          </p:nvPr>
        </p:nvSpPr>
        <p:spPr/>
        <p:txBody>
          <a:bodyPr/>
          <a:lstStyle/>
          <a:p>
            <a:fld id="{4E8507C6-81C3-0449-9AE8-6702ECEF932E}" type="slidenum">
              <a:rPr lang="en-US" smtClean="0"/>
              <a:t>38</a:t>
            </a:fld>
            <a:endParaRPr lang="en-US"/>
          </a:p>
        </p:txBody>
      </p:sp>
    </p:spTree>
    <p:extLst>
      <p:ext uri="{BB962C8B-B14F-4D97-AF65-F5344CB8AC3E}">
        <p14:creationId xmlns:p14="http://schemas.microsoft.com/office/powerpoint/2010/main" val="2098455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The Legacy Amendment increases the state sales tax by three-eighths of one percent beginning on July 1, 2009 and continuing until 2034. The additional sales tax revenue is distributed into four funds as follows: 33 percent to the clean water fund; 33 percent to the outdoor heritage fund; 19.75 percent to the arts and cultural heritage fund; and 14.25 percent to the parks and trails fund.</a:t>
            </a:r>
          </a:p>
          <a:p>
            <a:endParaRPr lang="en-US" dirty="0"/>
          </a:p>
        </p:txBody>
      </p:sp>
      <p:sp>
        <p:nvSpPr>
          <p:cNvPr id="4" name="Slide Number Placeholder 3"/>
          <p:cNvSpPr>
            <a:spLocks noGrp="1"/>
          </p:cNvSpPr>
          <p:nvPr>
            <p:ph type="sldNum" sz="quarter" idx="10"/>
          </p:nvPr>
        </p:nvSpPr>
        <p:spPr/>
        <p:txBody>
          <a:bodyPr/>
          <a:lstStyle/>
          <a:p>
            <a:fld id="{4E8507C6-81C3-0449-9AE8-6702ECEF932E}" type="slidenum">
              <a:rPr lang="en-US" smtClean="0"/>
              <a:t>42</a:t>
            </a:fld>
            <a:endParaRPr lang="en-US"/>
          </a:p>
        </p:txBody>
      </p:sp>
    </p:spTree>
    <p:extLst>
      <p:ext uri="{BB962C8B-B14F-4D97-AF65-F5344CB8AC3E}">
        <p14:creationId xmlns:p14="http://schemas.microsoft.com/office/powerpoint/2010/main" val="68962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1941 establishes a trust fund</a:t>
            </a:r>
            <a:endParaRPr lang="en-US" dirty="0"/>
          </a:p>
          <a:p>
            <a:r>
              <a:rPr lang="en-US" dirty="0">
                <a:cs typeface="Calibri"/>
              </a:rPr>
              <a:t>Iron ore – taconite</a:t>
            </a:r>
          </a:p>
          <a:p>
            <a:r>
              <a:rPr lang="en-US" dirty="0">
                <a:cs typeface="Calibri"/>
              </a:rPr>
              <a:t>New – sulfide concerns watershed copper nickel</a:t>
            </a:r>
          </a:p>
          <a:p>
            <a:r>
              <a:rPr lang="en-US" dirty="0">
                <a:cs typeface="Calibri"/>
              </a:rPr>
              <a:t>Laurentian divide</a:t>
            </a:r>
          </a:p>
          <a:p>
            <a:r>
              <a:rPr lang="en-US" dirty="0">
                <a:cs typeface="Calibri"/>
              </a:rPr>
              <a:t>Tourism – mining. Forestry. Public lands. </a:t>
            </a:r>
          </a:p>
          <a:p>
            <a:r>
              <a:rPr lang="en-US" dirty="0">
                <a:cs typeface="Calibri"/>
              </a:rPr>
              <a:t>Pipelines – tars ands to great lakes for shipping</a:t>
            </a:r>
          </a:p>
          <a:p>
            <a:r>
              <a:rPr lang="en-US" dirty="0">
                <a:cs typeface="Calibri"/>
              </a:rPr>
              <a:t>New </a:t>
            </a:r>
            <a:r>
              <a:rPr lang="en-US" dirty="0" err="1">
                <a:cs typeface="Calibri"/>
              </a:rPr>
              <a:t>inititve</a:t>
            </a:r>
            <a:r>
              <a:rPr lang="en-US" dirty="0">
                <a:cs typeface="Calibri"/>
              </a:rPr>
              <a:t> in arts and culture</a:t>
            </a:r>
          </a:p>
        </p:txBody>
      </p:sp>
      <p:sp>
        <p:nvSpPr>
          <p:cNvPr id="4" name="Slide Number Placeholder 3"/>
          <p:cNvSpPr>
            <a:spLocks noGrp="1"/>
          </p:cNvSpPr>
          <p:nvPr>
            <p:ph type="sldNum" sz="quarter" idx="5"/>
          </p:nvPr>
        </p:nvSpPr>
        <p:spPr/>
        <p:txBody>
          <a:bodyPr/>
          <a:lstStyle/>
          <a:p>
            <a:fld id="{4E8507C6-81C3-0449-9AE8-6702ECEF932E}" type="slidenum">
              <a:rPr lang="en-US" smtClean="0"/>
              <a:t>10</a:t>
            </a:fld>
            <a:endParaRPr lang="en-US"/>
          </a:p>
        </p:txBody>
      </p:sp>
    </p:spTree>
    <p:extLst>
      <p:ext uri="{BB962C8B-B14F-4D97-AF65-F5344CB8AC3E}">
        <p14:creationId xmlns:p14="http://schemas.microsoft.com/office/powerpoint/2010/main" val="158112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050" tIns="47525" rIns="95050" bIns="47525">
            <a:normAutofit/>
          </a:bodyPr>
          <a:lstStyle/>
          <a:p>
            <a:endParaRPr/>
          </a:p>
        </p:txBody>
      </p:sp>
    </p:spTree>
    <p:extLst>
      <p:ext uri="{BB962C8B-B14F-4D97-AF65-F5344CB8AC3E}">
        <p14:creationId xmlns:p14="http://schemas.microsoft.com/office/powerpoint/2010/main" val="1447853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050" tIns="47525" rIns="95050" bIns="47525">
            <a:normAutofit/>
          </a:bodyPr>
          <a:lstStyle/>
          <a:p>
            <a:endParaRPr/>
          </a:p>
        </p:txBody>
      </p:sp>
    </p:spTree>
    <p:extLst>
      <p:ext uri="{BB962C8B-B14F-4D97-AF65-F5344CB8AC3E}">
        <p14:creationId xmlns:p14="http://schemas.microsoft.com/office/powerpoint/2010/main" val="34934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80E66-6EB3-3546-A025-CC9362ACE20B}" type="slidenum">
              <a:rPr lang="en-US" smtClean="0"/>
              <a:t>25</a:t>
            </a:fld>
            <a:endParaRPr lang="en-US"/>
          </a:p>
        </p:txBody>
      </p:sp>
    </p:spTree>
    <p:extLst>
      <p:ext uri="{BB962C8B-B14F-4D97-AF65-F5344CB8AC3E}">
        <p14:creationId xmlns:p14="http://schemas.microsoft.com/office/powerpoint/2010/main" val="62973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Rural Creative Placemaking must become a central component of rural economic and community development.</a:t>
            </a:r>
            <a:endParaRPr lang="en-US" dirty="0" err="1">
              <a:cs typeface="Calibri"/>
            </a:endParaRPr>
          </a:p>
        </p:txBody>
      </p:sp>
      <p:sp>
        <p:nvSpPr>
          <p:cNvPr id="4" name="Slide Number Placeholder 3"/>
          <p:cNvSpPr>
            <a:spLocks noGrp="1"/>
          </p:cNvSpPr>
          <p:nvPr>
            <p:ph type="sldNum" sz="quarter" idx="5"/>
          </p:nvPr>
        </p:nvSpPr>
        <p:spPr/>
        <p:txBody>
          <a:bodyPr/>
          <a:lstStyle/>
          <a:p>
            <a:fld id="{4E8507C6-81C3-0449-9AE8-6702ECEF932E}" type="slidenum">
              <a:rPr lang="en-US" smtClean="0"/>
              <a:t>28</a:t>
            </a:fld>
            <a:endParaRPr lang="en-US"/>
          </a:p>
        </p:txBody>
      </p:sp>
    </p:spTree>
    <p:extLst>
      <p:ext uri="{BB962C8B-B14F-4D97-AF65-F5344CB8AC3E}">
        <p14:creationId xmlns:p14="http://schemas.microsoft.com/office/powerpoint/2010/main" val="721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80E66-6EB3-3546-A025-CC9362ACE20B}" type="slidenum">
              <a:rPr lang="en-US" smtClean="0"/>
              <a:t>34</a:t>
            </a:fld>
            <a:endParaRPr lang="en-US"/>
          </a:p>
        </p:txBody>
      </p:sp>
    </p:spTree>
    <p:extLst>
      <p:ext uri="{BB962C8B-B14F-4D97-AF65-F5344CB8AC3E}">
        <p14:creationId xmlns:p14="http://schemas.microsoft.com/office/powerpoint/2010/main" val="121319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Partners:</a:t>
            </a:r>
            <a:r>
              <a:rPr lang="en-US" sz="1200" dirty="0"/>
              <a:t> Art of the Rural in partnership with </a:t>
            </a:r>
            <a:r>
              <a:rPr lang="en-US" sz="1200" dirty="0" err="1"/>
              <a:t>ArtPlace</a:t>
            </a:r>
            <a:r>
              <a:rPr lang="en-US" sz="1200" dirty="0"/>
              <a:t> America, the Center for Rural Strategies and National Rural Assembly, First Peoples Fund, the Mississippi Center for Cultural Production, the National Endowment for the Arts, the Rural Policy Research Institute, and Springboard for the Arts. </a:t>
            </a:r>
          </a:p>
          <a:p>
            <a:endParaRPr lang="en-US" dirty="0"/>
          </a:p>
        </p:txBody>
      </p:sp>
      <p:sp>
        <p:nvSpPr>
          <p:cNvPr id="4" name="Slide Number Placeholder 3"/>
          <p:cNvSpPr>
            <a:spLocks noGrp="1"/>
          </p:cNvSpPr>
          <p:nvPr>
            <p:ph type="sldNum" sz="quarter" idx="10"/>
          </p:nvPr>
        </p:nvSpPr>
        <p:spPr/>
        <p:txBody>
          <a:bodyPr/>
          <a:lstStyle/>
          <a:p>
            <a:fld id="{4E8507C6-81C3-0449-9AE8-6702ECEF932E}" type="slidenum">
              <a:rPr lang="en-US" smtClean="0"/>
              <a:t>35</a:t>
            </a:fld>
            <a:endParaRPr lang="en-US"/>
          </a:p>
        </p:txBody>
      </p:sp>
    </p:spTree>
    <p:extLst>
      <p:ext uri="{BB962C8B-B14F-4D97-AF65-F5344CB8AC3E}">
        <p14:creationId xmlns:p14="http://schemas.microsoft.com/office/powerpoint/2010/main" val="793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Findings on urban normativity – not much on rural lit review</a:t>
            </a:r>
          </a:p>
          <a:p>
            <a:r>
              <a:rPr lang="en-US" dirty="0">
                <a:cs typeface="Calibri"/>
              </a:rPr>
              <a:t>Building data measurement models</a:t>
            </a:r>
          </a:p>
          <a:p>
            <a:r>
              <a:rPr lang="en-US" dirty="0">
                <a:cs typeface="Calibri"/>
              </a:rPr>
              <a:t>John Davis form Lanesboro Arts joining RUPRI as  Bush Foundation Fellow – to push </a:t>
            </a:r>
            <a:r>
              <a:rPr lang="en-US" dirty="0" err="1">
                <a:cs typeface="Calibri"/>
              </a:rPr>
              <a:t>consiousness</a:t>
            </a:r>
            <a:r>
              <a:rPr lang="en-US" dirty="0">
                <a:cs typeface="Calibri"/>
              </a:rPr>
              <a:t> of potential to Move MN Legacy model</a:t>
            </a:r>
          </a:p>
          <a:p>
            <a:r>
              <a:rPr lang="en-US" dirty="0">
                <a:cs typeface="Calibri"/>
              </a:rPr>
              <a:t>Rural generation Summit</a:t>
            </a:r>
          </a:p>
          <a:p>
            <a:r>
              <a:rPr lang="en-US" dirty="0">
                <a:cs typeface="Calibri"/>
              </a:rPr>
              <a:t>Entrepreneurship and innovation  research conf – cultural wealth NIFA</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E8507C6-81C3-0449-9AE8-6702ECEF932E}" type="slidenum">
              <a:rPr lang="en-US" smtClean="0"/>
              <a:t>36</a:t>
            </a:fld>
            <a:endParaRPr lang="en-US"/>
          </a:p>
        </p:txBody>
      </p:sp>
    </p:spTree>
    <p:extLst>
      <p:ext uri="{BB962C8B-B14F-4D97-AF65-F5344CB8AC3E}">
        <p14:creationId xmlns:p14="http://schemas.microsoft.com/office/powerpoint/2010/main" val="766258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849862"/>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0" b="1" i="1">
                <a:solidFill>
                  <a:srgbClr val="2E2B1F"/>
                </a:solidFill>
                <a:latin typeface="TimesNewRomanPS-BoldItalicMT"/>
                <a:cs typeface="TimesNewRomanPS-BoldItalic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849862"/>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849862"/>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9897" y="2429031"/>
            <a:ext cx="7304205" cy="1858645"/>
          </a:xfrm>
          <a:prstGeom prst="rect">
            <a:avLst/>
          </a:prstGeom>
        </p:spPr>
        <p:txBody>
          <a:bodyPr wrap="square" lIns="0" tIns="0" rIns="0" bIns="0">
            <a:spAutoFit/>
          </a:bodyPr>
          <a:lstStyle>
            <a:lvl1pPr>
              <a:defRPr sz="4000" b="0" i="0">
                <a:solidFill>
                  <a:srgbClr val="849862"/>
                </a:solidFill>
                <a:latin typeface="Times New Roman"/>
                <a:cs typeface="Times New Roman"/>
              </a:defRPr>
            </a:lvl1pPr>
          </a:lstStyle>
          <a:p>
            <a:endParaRPr/>
          </a:p>
        </p:txBody>
      </p:sp>
      <p:sp>
        <p:nvSpPr>
          <p:cNvPr id="3" name="Holder 3"/>
          <p:cNvSpPr>
            <a:spLocks noGrp="1"/>
          </p:cNvSpPr>
          <p:nvPr>
            <p:ph type="body" idx="1"/>
          </p:nvPr>
        </p:nvSpPr>
        <p:spPr>
          <a:xfrm>
            <a:off x="662721" y="1655254"/>
            <a:ext cx="7818556" cy="3316604"/>
          </a:xfrm>
          <a:prstGeom prst="rect">
            <a:avLst/>
          </a:prstGeom>
        </p:spPr>
        <p:txBody>
          <a:bodyPr wrap="square" lIns="0" tIns="0" rIns="0" bIns="0">
            <a:spAutoFit/>
          </a:bodyPr>
          <a:lstStyle>
            <a:lvl1pPr>
              <a:defRPr sz="2400" b="1" i="1">
                <a:solidFill>
                  <a:srgbClr val="2E2B1F"/>
                </a:solidFill>
                <a:latin typeface="TimesNewRomanPS-BoldItalicMT"/>
                <a:cs typeface="TimesNewRomanPS-BoldItalicMT"/>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8/10/2018</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8.jpe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5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mailto:teresa@rupri.org"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60862" y="5987939"/>
            <a:ext cx="1437444" cy="60932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150" y="644466"/>
            <a:ext cx="6997700" cy="1120538"/>
          </a:xfrm>
          <a:prstGeom prst="rect">
            <a:avLst/>
          </a:prstGeom>
        </p:spPr>
        <p:txBody>
          <a:bodyPr vert="horz" wrap="square" lIns="0" tIns="13335" rIns="0" bIns="0" rtlCol="0">
            <a:spAutoFit/>
          </a:bodyPr>
          <a:lstStyle/>
          <a:p>
            <a:pPr marL="12700" marR="5080" indent="-635" algn="ctr">
              <a:lnSpc>
                <a:spcPct val="99900"/>
              </a:lnSpc>
              <a:spcBef>
                <a:spcPts val="105"/>
              </a:spcBef>
            </a:pPr>
            <a:r>
              <a:rPr lang="en-US" sz="3600" b="1" spc="-5" dirty="0">
                <a:solidFill>
                  <a:srgbClr val="84A161"/>
                </a:solidFill>
                <a:latin typeface="Times New Roman"/>
                <a:cs typeface="Times New Roman"/>
              </a:rPr>
              <a:t>Building Partnerships In Rural America</a:t>
            </a:r>
            <a:endParaRPr sz="3600" dirty="0">
              <a:latin typeface="Times New Roman"/>
              <a:cs typeface="Times New Roman"/>
            </a:endParaRPr>
          </a:p>
        </p:txBody>
      </p:sp>
      <p:sp>
        <p:nvSpPr>
          <p:cNvPr id="4" name="object 4"/>
          <p:cNvSpPr txBox="1"/>
          <p:nvPr/>
        </p:nvSpPr>
        <p:spPr>
          <a:xfrm>
            <a:off x="914400" y="2057400"/>
            <a:ext cx="7239000" cy="3823483"/>
          </a:xfrm>
          <a:prstGeom prst="rect">
            <a:avLst/>
          </a:prstGeom>
        </p:spPr>
        <p:txBody>
          <a:bodyPr vert="horz" wrap="square" lIns="0" tIns="12700" rIns="0" bIns="0" rtlCol="0">
            <a:spAutoFit/>
          </a:bodyPr>
          <a:lstStyle/>
          <a:p>
            <a:pPr algn="ctr">
              <a:lnSpc>
                <a:spcPct val="100000"/>
              </a:lnSpc>
              <a:spcBef>
                <a:spcPts val="100"/>
              </a:spcBef>
            </a:pPr>
            <a:r>
              <a:rPr sz="2200" i="1" spc="-5" dirty="0">
                <a:solidFill>
                  <a:srgbClr val="2E2B1F"/>
                </a:solidFill>
                <a:latin typeface="Times New Roman"/>
                <a:cs typeface="Times New Roman"/>
              </a:rPr>
              <a:t>Presented </a:t>
            </a:r>
            <a:r>
              <a:rPr sz="2200" i="1" dirty="0">
                <a:solidFill>
                  <a:srgbClr val="2E2B1F"/>
                </a:solidFill>
                <a:latin typeface="Times New Roman"/>
                <a:cs typeface="Times New Roman"/>
              </a:rPr>
              <a:t>to</a:t>
            </a:r>
            <a:r>
              <a:rPr sz="2200" i="1" spc="-5" dirty="0">
                <a:solidFill>
                  <a:srgbClr val="2E2B1F"/>
                </a:solidFill>
                <a:latin typeface="Times New Roman"/>
                <a:cs typeface="Times New Roman"/>
              </a:rPr>
              <a:t> </a:t>
            </a:r>
            <a:r>
              <a:rPr sz="2200" i="1" dirty="0">
                <a:solidFill>
                  <a:srgbClr val="2E2B1F"/>
                </a:solidFill>
                <a:latin typeface="Times New Roman"/>
                <a:cs typeface="Times New Roman"/>
              </a:rPr>
              <a:t>the</a:t>
            </a:r>
            <a:endParaRPr sz="2200" dirty="0">
              <a:latin typeface="Times New Roman"/>
              <a:cs typeface="Times New Roman"/>
            </a:endParaRPr>
          </a:p>
          <a:p>
            <a:pPr>
              <a:lnSpc>
                <a:spcPct val="100000"/>
              </a:lnSpc>
              <a:spcBef>
                <a:spcPts val="15"/>
              </a:spcBef>
            </a:pPr>
            <a:endParaRPr sz="2500" dirty="0">
              <a:latin typeface="Times New Roman"/>
              <a:cs typeface="Times New Roman"/>
            </a:endParaRPr>
          </a:p>
          <a:p>
            <a:pPr algn="ctr">
              <a:lnSpc>
                <a:spcPct val="100000"/>
              </a:lnSpc>
            </a:pPr>
            <a:r>
              <a:rPr lang="en-US" sz="3300" spc="-5" dirty="0">
                <a:solidFill>
                  <a:srgbClr val="2E2B1F"/>
                </a:solidFill>
                <a:latin typeface="Times New Roman"/>
                <a:cs typeface="Times New Roman"/>
              </a:rPr>
              <a:t>Rural Policy Forum</a:t>
            </a:r>
            <a:endParaRPr sz="3300" dirty="0">
              <a:latin typeface="Times New Roman"/>
              <a:cs typeface="Times New Roman"/>
            </a:endParaRPr>
          </a:p>
          <a:p>
            <a:pPr algn="ctr">
              <a:lnSpc>
                <a:spcPts val="2505"/>
              </a:lnSpc>
              <a:spcBef>
                <a:spcPts val="2175"/>
              </a:spcBef>
            </a:pPr>
            <a:r>
              <a:rPr sz="2200" spc="-5" dirty="0">
                <a:solidFill>
                  <a:srgbClr val="2E2B1F"/>
                </a:solidFill>
                <a:latin typeface="Times New Roman"/>
                <a:cs typeface="Times New Roman"/>
              </a:rPr>
              <a:t>May </a:t>
            </a:r>
            <a:r>
              <a:rPr sz="2200" dirty="0">
                <a:solidFill>
                  <a:srgbClr val="2E2B1F"/>
                </a:solidFill>
                <a:latin typeface="Times New Roman"/>
                <a:cs typeface="Times New Roman"/>
              </a:rPr>
              <a:t>17,</a:t>
            </a:r>
            <a:r>
              <a:rPr sz="2200" spc="-5" dirty="0">
                <a:solidFill>
                  <a:srgbClr val="2E2B1F"/>
                </a:solidFill>
                <a:latin typeface="Times New Roman"/>
                <a:cs typeface="Times New Roman"/>
              </a:rPr>
              <a:t> </a:t>
            </a:r>
            <a:r>
              <a:rPr sz="2200" dirty="0">
                <a:solidFill>
                  <a:srgbClr val="2E2B1F"/>
                </a:solidFill>
                <a:latin typeface="Times New Roman"/>
                <a:cs typeface="Times New Roman"/>
              </a:rPr>
              <a:t>2018</a:t>
            </a:r>
            <a:endParaRPr sz="2200" dirty="0">
              <a:latin typeface="Times New Roman"/>
              <a:cs typeface="Times New Roman"/>
            </a:endParaRPr>
          </a:p>
          <a:p>
            <a:pPr algn="ctr">
              <a:lnSpc>
                <a:spcPts val="2505"/>
              </a:lnSpc>
            </a:pPr>
            <a:r>
              <a:rPr lang="en-US" sz="2200" spc="-5" dirty="0">
                <a:solidFill>
                  <a:srgbClr val="2E2B1F"/>
                </a:solidFill>
                <a:latin typeface="Times New Roman"/>
                <a:cs typeface="Times New Roman"/>
              </a:rPr>
              <a:t>Arizona</a:t>
            </a:r>
            <a:endParaRPr sz="2200" dirty="0">
              <a:latin typeface="Times New Roman"/>
              <a:cs typeface="Times New Roman"/>
            </a:endParaRPr>
          </a:p>
          <a:p>
            <a:pPr>
              <a:lnSpc>
                <a:spcPct val="100000"/>
              </a:lnSpc>
              <a:spcBef>
                <a:spcPts val="45"/>
              </a:spcBef>
            </a:pPr>
            <a:endParaRPr sz="2050" dirty="0">
              <a:latin typeface="Times New Roman"/>
              <a:cs typeface="Times New Roman"/>
            </a:endParaRPr>
          </a:p>
          <a:p>
            <a:pPr marL="1789430" marR="1782445" algn="ctr">
              <a:lnSpc>
                <a:spcPts val="2070"/>
              </a:lnSpc>
              <a:spcBef>
                <a:spcPts val="5"/>
              </a:spcBef>
            </a:pPr>
            <a:r>
              <a:rPr lang="en-US" sz="1900" spc="-5" dirty="0">
                <a:solidFill>
                  <a:srgbClr val="2E2B1F"/>
                </a:solidFill>
                <a:latin typeface="Times New Roman"/>
                <a:cs typeface="Times New Roman"/>
              </a:rPr>
              <a:t>Teresa Kittridge</a:t>
            </a:r>
          </a:p>
          <a:p>
            <a:pPr marL="1789430" marR="1782445" algn="ctr">
              <a:lnSpc>
                <a:spcPts val="2070"/>
              </a:lnSpc>
              <a:spcBef>
                <a:spcPts val="5"/>
              </a:spcBef>
            </a:pPr>
            <a:r>
              <a:rPr lang="en-US" sz="1900" spc="-5" dirty="0">
                <a:solidFill>
                  <a:srgbClr val="2E2B1F"/>
                </a:solidFill>
                <a:latin typeface="Times New Roman"/>
                <a:cs typeface="Times New Roman"/>
              </a:rPr>
              <a:t>Vice </a:t>
            </a:r>
            <a:r>
              <a:rPr sz="1900" spc="-5" dirty="0">
                <a:solidFill>
                  <a:srgbClr val="2E2B1F"/>
                </a:solidFill>
                <a:latin typeface="Times New Roman"/>
                <a:cs typeface="Times New Roman"/>
              </a:rPr>
              <a:t>President</a:t>
            </a:r>
            <a:endParaRPr lang="en-US" sz="1900" spc="-5" dirty="0">
              <a:solidFill>
                <a:srgbClr val="2E2B1F"/>
              </a:solidFill>
              <a:latin typeface="Times New Roman"/>
              <a:cs typeface="Times New Roman"/>
            </a:endParaRPr>
          </a:p>
          <a:p>
            <a:pPr marL="1789430" marR="1782445" algn="ctr">
              <a:lnSpc>
                <a:spcPts val="2070"/>
              </a:lnSpc>
              <a:spcBef>
                <a:spcPts val="5"/>
              </a:spcBef>
            </a:pPr>
            <a:r>
              <a:rPr sz="1900" spc="-5" dirty="0">
                <a:solidFill>
                  <a:srgbClr val="2E2B1F"/>
                </a:solidFill>
                <a:latin typeface="Times New Roman"/>
                <a:cs typeface="Times New Roman"/>
              </a:rPr>
              <a:t>Rural Policy </a:t>
            </a:r>
            <a:r>
              <a:rPr sz="1900" spc="-10" dirty="0">
                <a:solidFill>
                  <a:srgbClr val="2E2B1F"/>
                </a:solidFill>
                <a:latin typeface="Times New Roman"/>
                <a:cs typeface="Times New Roman"/>
              </a:rPr>
              <a:t>Research</a:t>
            </a:r>
            <a:r>
              <a:rPr sz="1900" dirty="0">
                <a:solidFill>
                  <a:srgbClr val="2E2B1F"/>
                </a:solidFill>
                <a:latin typeface="Times New Roman"/>
                <a:cs typeface="Times New Roman"/>
              </a:rPr>
              <a:t> </a:t>
            </a:r>
            <a:r>
              <a:rPr sz="1900" spc="-5" dirty="0">
                <a:solidFill>
                  <a:srgbClr val="2E2B1F"/>
                </a:solidFill>
                <a:latin typeface="Times New Roman"/>
                <a:cs typeface="Times New Roman"/>
              </a:rPr>
              <a:t>Institute</a:t>
            </a:r>
            <a:endParaRPr lang="en-US" sz="1900" spc="-5" dirty="0">
              <a:solidFill>
                <a:srgbClr val="2E2B1F"/>
              </a:solidFill>
              <a:latin typeface="Times New Roman"/>
              <a:cs typeface="Times New Roman"/>
            </a:endParaRPr>
          </a:p>
          <a:p>
            <a:pPr marL="1789430" marR="1782445" algn="ctr">
              <a:lnSpc>
                <a:spcPts val="2070"/>
              </a:lnSpc>
              <a:spcBef>
                <a:spcPts val="5"/>
              </a:spcBef>
            </a:pPr>
            <a:endParaRPr lang="en-US" sz="1900" spc="-5" dirty="0">
              <a:solidFill>
                <a:srgbClr val="2E2B1F"/>
              </a:solidFill>
              <a:latin typeface="Times New Roman"/>
              <a:cs typeface="Times New Roman"/>
            </a:endParaRPr>
          </a:p>
          <a:p>
            <a:pPr marL="1789430" marR="1782445" algn="ctr">
              <a:lnSpc>
                <a:spcPts val="2070"/>
              </a:lnSpc>
              <a:spcBef>
                <a:spcPts val="5"/>
              </a:spcBef>
            </a:pPr>
            <a:r>
              <a:rPr lang="en-US" sz="1900" spc="-5" dirty="0">
                <a:solidFill>
                  <a:srgbClr val="2E2B1F"/>
                </a:solidFill>
                <a:latin typeface="Times New Roman"/>
                <a:cs typeface="Times New Roman"/>
              </a:rPr>
              <a:t>Founder 100 Rural Women</a:t>
            </a:r>
            <a:endParaRPr sz="1900" dirty="0">
              <a:latin typeface="Times New Roman"/>
              <a:cs typeface="Times New Roman"/>
            </a:endParaRPr>
          </a:p>
        </p:txBody>
      </p:sp>
      <p:sp>
        <p:nvSpPr>
          <p:cNvPr id="6" name="object 6"/>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228600"/>
            <a:ext cx="5257800" cy="2133601"/>
          </a:xfrm>
          <a:prstGeom prst="rect">
            <a:avLst/>
          </a:prstGeom>
        </p:spPr>
      </p:pic>
      <p:pic>
        <p:nvPicPr>
          <p:cNvPr id="5" name="Picture 4" descr="th-3.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819400"/>
            <a:ext cx="2790825" cy="1533525"/>
          </a:xfrm>
          <a:prstGeom prst="rect">
            <a:avLst/>
          </a:prstGeom>
        </p:spPr>
      </p:pic>
      <p:pic>
        <p:nvPicPr>
          <p:cNvPr id="6" name="Picture 5" descr="th-5.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2971800"/>
            <a:ext cx="2667000" cy="1371599"/>
          </a:xfrm>
          <a:prstGeom prst="rect">
            <a:avLst/>
          </a:prstGeom>
        </p:spPr>
      </p:pic>
      <p:pic>
        <p:nvPicPr>
          <p:cNvPr id="7" name="Picture 6" descr="th-6.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800" y="5257800"/>
            <a:ext cx="1905000" cy="1143000"/>
          </a:xfrm>
          <a:prstGeom prst="rect">
            <a:avLst/>
          </a:prstGeom>
        </p:spPr>
      </p:pic>
      <p:pic>
        <p:nvPicPr>
          <p:cNvPr id="8" name="Picture 7" descr="Screen Shot 2018-08-05 at 8.55.07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1" y="5181600"/>
            <a:ext cx="4800600" cy="1295400"/>
          </a:xfrm>
          <a:prstGeom prst="rect">
            <a:avLst/>
          </a:prstGeom>
        </p:spPr>
      </p:pic>
      <p:pic>
        <p:nvPicPr>
          <p:cNvPr id="9" name="Picture 8" descr="Screen Shot 2018-08-05 at 8.54.30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3000" y="4648200"/>
            <a:ext cx="1828800" cy="1915728"/>
          </a:xfrm>
          <a:prstGeom prst="rect">
            <a:avLst/>
          </a:prstGeom>
        </p:spPr>
      </p:pic>
    </p:spTree>
    <p:extLst>
      <p:ext uri="{BB962C8B-B14F-4D97-AF65-F5344CB8AC3E}">
        <p14:creationId xmlns:p14="http://schemas.microsoft.com/office/powerpoint/2010/main" val="3758744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60862" y="5987939"/>
            <a:ext cx="1437444" cy="60932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150" y="644466"/>
            <a:ext cx="6997700" cy="567001"/>
          </a:xfrm>
          <a:prstGeom prst="rect">
            <a:avLst/>
          </a:prstGeom>
        </p:spPr>
        <p:txBody>
          <a:bodyPr vert="horz" wrap="square" lIns="0" tIns="13335" rIns="0" bIns="0" rtlCol="0">
            <a:spAutoFit/>
          </a:bodyPr>
          <a:lstStyle/>
          <a:p>
            <a:pPr marL="12700" marR="5080" indent="-635" algn="ctr">
              <a:lnSpc>
                <a:spcPct val="99900"/>
              </a:lnSpc>
              <a:spcBef>
                <a:spcPts val="105"/>
              </a:spcBef>
            </a:pPr>
            <a:r>
              <a:rPr lang="en-US" sz="3600" b="1" spc="-5" dirty="0">
                <a:solidFill>
                  <a:srgbClr val="84A161"/>
                </a:solidFill>
                <a:latin typeface="Times New Roman"/>
                <a:cs typeface="Times New Roman"/>
              </a:rPr>
              <a:t>About RUPRI</a:t>
            </a:r>
            <a:endParaRPr sz="3600" dirty="0">
              <a:latin typeface="Times New Roman"/>
              <a:cs typeface="Times New Roman"/>
            </a:endParaRPr>
          </a:p>
        </p:txBody>
      </p:sp>
      <p:sp>
        <p:nvSpPr>
          <p:cNvPr id="4" name="object 4"/>
          <p:cNvSpPr txBox="1"/>
          <p:nvPr/>
        </p:nvSpPr>
        <p:spPr>
          <a:xfrm>
            <a:off x="228600" y="2057400"/>
            <a:ext cx="8686800" cy="3459921"/>
          </a:xfrm>
          <a:prstGeom prst="rect">
            <a:avLst/>
          </a:prstGeom>
        </p:spPr>
        <p:txBody>
          <a:bodyPr vert="horz" wrap="square" lIns="0" tIns="12700" rIns="0" bIns="0" rtlCol="0">
            <a:spAutoFit/>
          </a:bodyPr>
          <a:lstStyle/>
          <a:p>
            <a:pPr>
              <a:lnSpc>
                <a:spcPct val="100000"/>
              </a:lnSpc>
              <a:spcBef>
                <a:spcPts val="100"/>
              </a:spcBef>
            </a:pPr>
            <a:r>
              <a:rPr lang="en-US" sz="3200" dirty="0">
                <a:latin typeface="Times New Roman"/>
                <a:cs typeface="Times New Roman"/>
              </a:rPr>
              <a:t>The Rural Policy Research Institute (RUPRI) is a national policy shop that works cross-sector  and provides unbiased analysis and information on the challenges, needs, and opportunities facing rural America. RUPRI’s aim is to spur public dialog and help policymakers understand the rural impacts of public policies and programs.</a:t>
            </a:r>
            <a:endParaRPr sz="3200" dirty="0">
              <a:latin typeface="Times New Roman"/>
              <a:cs typeface="Times New Roman"/>
            </a:endParaRPr>
          </a:p>
        </p:txBody>
      </p:sp>
      <p:sp>
        <p:nvSpPr>
          <p:cNvPr id="6" name="object 6"/>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extLst>
      <p:ext uri="{BB962C8B-B14F-4D97-AF65-F5344CB8AC3E}">
        <p14:creationId xmlns:p14="http://schemas.microsoft.com/office/powerpoint/2010/main" val="2360929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04800"/>
            <a:ext cx="9144000" cy="65532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3"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245780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p:nvPr/>
        </p:nvSpPr>
        <p:spPr>
          <a:xfrm>
            <a:off x="1536442" y="3432026"/>
            <a:ext cx="5673922" cy="1044772"/>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451563" y="535495"/>
            <a:ext cx="4509135" cy="574040"/>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Times New Roman"/>
                <a:cs typeface="Times New Roman"/>
              </a:rPr>
              <a:t>Recent focus </a:t>
            </a:r>
            <a:r>
              <a:rPr sz="3600" b="1" dirty="0">
                <a:latin typeface="Times New Roman"/>
                <a:cs typeface="Times New Roman"/>
              </a:rPr>
              <a:t>on</a:t>
            </a:r>
            <a:r>
              <a:rPr sz="3600" b="1" spc="-30" dirty="0">
                <a:latin typeface="Times New Roman"/>
                <a:cs typeface="Times New Roman"/>
              </a:rPr>
              <a:t> </a:t>
            </a:r>
            <a:r>
              <a:rPr sz="3600" b="1" spc="-5" dirty="0">
                <a:latin typeface="Times New Roman"/>
                <a:cs typeface="Times New Roman"/>
              </a:rPr>
              <a:t>wealth</a:t>
            </a:r>
            <a:endParaRPr sz="3600">
              <a:latin typeface="Times New Roman"/>
              <a:cs typeface="Times New Roman"/>
            </a:endParaRPr>
          </a:p>
        </p:txBody>
      </p:sp>
      <p:sp>
        <p:nvSpPr>
          <p:cNvPr id="5" name="object 5"/>
          <p:cNvSpPr/>
          <p:nvPr/>
        </p:nvSpPr>
        <p:spPr>
          <a:xfrm>
            <a:off x="1878224" y="2528889"/>
            <a:ext cx="2414658" cy="52062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663029" y="2340293"/>
            <a:ext cx="2180629" cy="282892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539228" y="6379461"/>
            <a:ext cx="1600200" cy="45719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88492" y="2376645"/>
            <a:ext cx="1507393" cy="197210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80091" y="524383"/>
            <a:ext cx="4800600" cy="574040"/>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Times New Roman"/>
                <a:cs typeface="Times New Roman"/>
              </a:rPr>
              <a:t>Especially Rural</a:t>
            </a:r>
            <a:r>
              <a:rPr sz="3600" b="1" spc="-35" dirty="0">
                <a:latin typeface="Times New Roman"/>
                <a:cs typeface="Times New Roman"/>
              </a:rPr>
              <a:t> </a:t>
            </a:r>
            <a:r>
              <a:rPr sz="3600" b="1" spc="-5" dirty="0">
                <a:latin typeface="Times New Roman"/>
                <a:cs typeface="Times New Roman"/>
              </a:rPr>
              <a:t>Wealth</a:t>
            </a:r>
            <a:endParaRPr sz="3600">
              <a:latin typeface="Times New Roman"/>
              <a:cs typeface="Times New Roman"/>
            </a:endParaRPr>
          </a:p>
        </p:txBody>
      </p:sp>
      <p:sp>
        <p:nvSpPr>
          <p:cNvPr id="4" name="object 4"/>
          <p:cNvSpPr/>
          <p:nvPr/>
        </p:nvSpPr>
        <p:spPr>
          <a:xfrm>
            <a:off x="1522553" y="3487899"/>
            <a:ext cx="2399402" cy="12204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895958" y="1812589"/>
            <a:ext cx="2357437" cy="354522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7" name="object 7"/>
          <p:cNvSpPr/>
          <p:nvPr/>
        </p:nvSpPr>
        <p:spPr>
          <a:xfrm>
            <a:off x="7539228" y="6379461"/>
            <a:ext cx="1600200" cy="45719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8750" y="2555082"/>
            <a:ext cx="5915025" cy="358854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35112" y="886002"/>
            <a:ext cx="5959475" cy="979805"/>
          </a:xfrm>
          <a:prstGeom prst="rect">
            <a:avLst/>
          </a:prstGeom>
        </p:spPr>
        <p:txBody>
          <a:bodyPr vert="horz" wrap="square" lIns="0" tIns="43180" rIns="0" bIns="0" rtlCol="0">
            <a:spAutoFit/>
          </a:bodyPr>
          <a:lstStyle/>
          <a:p>
            <a:pPr marL="417830">
              <a:lnSpc>
                <a:spcPct val="100000"/>
              </a:lnSpc>
              <a:spcBef>
                <a:spcPts val="340"/>
              </a:spcBef>
            </a:pPr>
            <a:r>
              <a:rPr sz="3600" b="1" spc="-5" dirty="0">
                <a:latin typeface="Times New Roman"/>
                <a:cs typeface="Times New Roman"/>
              </a:rPr>
              <a:t>Time </a:t>
            </a:r>
            <a:r>
              <a:rPr sz="3600" b="1" dirty="0">
                <a:latin typeface="Times New Roman"/>
                <a:cs typeface="Times New Roman"/>
              </a:rPr>
              <a:t>to </a:t>
            </a:r>
            <a:r>
              <a:rPr sz="3600" b="1" spc="-5" dirty="0">
                <a:latin typeface="Times New Roman"/>
                <a:cs typeface="Times New Roman"/>
              </a:rPr>
              <a:t>leave GDP</a:t>
            </a:r>
            <a:r>
              <a:rPr sz="3600" b="1" spc="-20" dirty="0">
                <a:latin typeface="Times New Roman"/>
                <a:cs typeface="Times New Roman"/>
              </a:rPr>
              <a:t> </a:t>
            </a:r>
            <a:r>
              <a:rPr sz="3600" b="1" spc="-5" dirty="0">
                <a:latin typeface="Times New Roman"/>
                <a:cs typeface="Times New Roman"/>
              </a:rPr>
              <a:t>behind</a:t>
            </a:r>
            <a:endParaRPr sz="3600">
              <a:latin typeface="Times New Roman"/>
              <a:cs typeface="Times New Roman"/>
            </a:endParaRPr>
          </a:p>
          <a:p>
            <a:pPr marL="12700" marR="5080" algn="ctr">
              <a:lnSpc>
                <a:spcPct val="100000"/>
              </a:lnSpc>
              <a:spcBef>
                <a:spcPts val="80"/>
              </a:spcBef>
            </a:pPr>
            <a:r>
              <a:rPr sz="1200" spc="-5" dirty="0">
                <a:solidFill>
                  <a:srgbClr val="000000"/>
                </a:solidFill>
              </a:rPr>
              <a:t>Gross domestic </a:t>
            </a:r>
            <a:r>
              <a:rPr sz="1200" dirty="0">
                <a:solidFill>
                  <a:srgbClr val="000000"/>
                </a:solidFill>
              </a:rPr>
              <a:t>product is a </a:t>
            </a:r>
            <a:r>
              <a:rPr sz="1200" spc="-5" dirty="0">
                <a:solidFill>
                  <a:srgbClr val="000000"/>
                </a:solidFill>
              </a:rPr>
              <a:t>misleading measure </a:t>
            </a:r>
            <a:r>
              <a:rPr sz="1200" dirty="0">
                <a:solidFill>
                  <a:srgbClr val="000000"/>
                </a:solidFill>
              </a:rPr>
              <a:t>of national </a:t>
            </a:r>
            <a:r>
              <a:rPr sz="1200" spc="-5" dirty="0">
                <a:solidFill>
                  <a:srgbClr val="000000"/>
                </a:solidFill>
              </a:rPr>
              <a:t>success. Countries should </a:t>
            </a:r>
            <a:r>
              <a:rPr sz="1200" dirty="0">
                <a:solidFill>
                  <a:srgbClr val="000000"/>
                </a:solidFill>
              </a:rPr>
              <a:t>act now to  embrace new </a:t>
            </a:r>
            <a:r>
              <a:rPr sz="1200" spc="-5" dirty="0">
                <a:solidFill>
                  <a:srgbClr val="000000"/>
                </a:solidFill>
              </a:rPr>
              <a:t>metrics, </a:t>
            </a:r>
            <a:r>
              <a:rPr sz="1200" dirty="0">
                <a:solidFill>
                  <a:srgbClr val="000000"/>
                </a:solidFill>
              </a:rPr>
              <a:t>urge </a:t>
            </a:r>
            <a:r>
              <a:rPr sz="1200" b="1" spc="-5" dirty="0">
                <a:solidFill>
                  <a:srgbClr val="000000"/>
                </a:solidFill>
                <a:latin typeface="Times New Roman"/>
                <a:cs typeface="Times New Roman"/>
              </a:rPr>
              <a:t>Robert Costanza </a:t>
            </a:r>
            <a:r>
              <a:rPr sz="1200" dirty="0">
                <a:solidFill>
                  <a:srgbClr val="000000"/>
                </a:solidFill>
              </a:rPr>
              <a:t>and</a:t>
            </a:r>
            <a:r>
              <a:rPr sz="1200" spc="0" dirty="0">
                <a:solidFill>
                  <a:srgbClr val="000000"/>
                </a:solidFill>
              </a:rPr>
              <a:t> </a:t>
            </a:r>
            <a:r>
              <a:rPr sz="1200" dirty="0">
                <a:solidFill>
                  <a:srgbClr val="000000"/>
                </a:solidFill>
              </a:rPr>
              <a:t>colleagues</a:t>
            </a:r>
            <a:endParaRPr sz="1200">
              <a:latin typeface="Times New Roman"/>
              <a:cs typeface="Times New Roman"/>
            </a:endParaRPr>
          </a:p>
        </p:txBody>
      </p:sp>
      <p:sp>
        <p:nvSpPr>
          <p:cNvPr id="4" name="object 4"/>
          <p:cNvSpPr txBox="1"/>
          <p:nvPr/>
        </p:nvSpPr>
        <p:spPr>
          <a:xfrm>
            <a:off x="3304349" y="2025549"/>
            <a:ext cx="2421255" cy="147320"/>
          </a:xfrm>
          <a:prstGeom prst="rect">
            <a:avLst/>
          </a:prstGeom>
        </p:spPr>
        <p:txBody>
          <a:bodyPr vert="horz" wrap="square" lIns="0" tIns="12700" rIns="0" bIns="0" rtlCol="0">
            <a:spAutoFit/>
          </a:bodyPr>
          <a:lstStyle/>
          <a:p>
            <a:pPr marL="12700">
              <a:lnSpc>
                <a:spcPct val="100000"/>
              </a:lnSpc>
              <a:spcBef>
                <a:spcPts val="100"/>
              </a:spcBef>
            </a:pPr>
            <a:r>
              <a:rPr sz="800" dirty="0">
                <a:latin typeface="Times New Roman"/>
                <a:cs typeface="Times New Roman"/>
              </a:rPr>
              <a:t>1 6 JA N </a:t>
            </a:r>
            <a:r>
              <a:rPr sz="800" spc="-5" dirty="0">
                <a:latin typeface="Times New Roman"/>
                <a:cs typeface="Times New Roman"/>
              </a:rPr>
              <a:t>UA RY </a:t>
            </a:r>
            <a:r>
              <a:rPr sz="800" dirty="0">
                <a:latin typeface="Times New Roman"/>
                <a:cs typeface="Times New Roman"/>
              </a:rPr>
              <a:t>2 0 1 4 | </a:t>
            </a:r>
            <a:r>
              <a:rPr sz="800" spc="-5" dirty="0">
                <a:latin typeface="Times New Roman"/>
                <a:cs typeface="Times New Roman"/>
              </a:rPr>
              <a:t>VO </a:t>
            </a:r>
            <a:r>
              <a:rPr sz="800" dirty="0">
                <a:latin typeface="Times New Roman"/>
                <a:cs typeface="Times New Roman"/>
              </a:rPr>
              <a:t>L 5 0 5 | N </a:t>
            </a:r>
            <a:r>
              <a:rPr sz="800" spc="-5" dirty="0">
                <a:latin typeface="Times New Roman"/>
                <a:cs typeface="Times New Roman"/>
              </a:rPr>
              <a:t>AT </a:t>
            </a:r>
            <a:r>
              <a:rPr sz="800" dirty="0">
                <a:latin typeface="Times New Roman"/>
                <a:cs typeface="Times New Roman"/>
              </a:rPr>
              <a:t>U R E | 2 8</a:t>
            </a:r>
            <a:r>
              <a:rPr sz="800" spc="-125" dirty="0">
                <a:latin typeface="Times New Roman"/>
                <a:cs typeface="Times New Roman"/>
              </a:rPr>
              <a:t> </a:t>
            </a:r>
            <a:r>
              <a:rPr sz="800" dirty="0">
                <a:latin typeface="Times New Roman"/>
                <a:cs typeface="Times New Roman"/>
              </a:rPr>
              <a:t>3</a:t>
            </a:r>
            <a:endParaRPr sz="800">
              <a:latin typeface="Times New Roman"/>
              <a:cs typeface="Times New Roman"/>
            </a:endParaRPr>
          </a:p>
        </p:txBody>
      </p:sp>
      <p:sp>
        <p:nvSpPr>
          <p:cNvPr id="5" name="object 5"/>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6" name="object 6"/>
          <p:cNvSpPr/>
          <p:nvPr/>
        </p:nvSpPr>
        <p:spPr>
          <a:xfrm>
            <a:off x="7539228" y="6379461"/>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44462" y="1524000"/>
            <a:ext cx="3278188" cy="4899025"/>
          </a:xfrm>
        </p:spPr>
        <p:txBody>
          <a:bodyPr/>
          <a:lstStyle/>
          <a:p>
            <a:pPr marL="457200" indent="-457200">
              <a:lnSpc>
                <a:spcPct val="150000"/>
              </a:lnSpc>
              <a:buFont typeface="Arial" panose="020B0604020202020204" pitchFamily="34" charset="0"/>
              <a:buChar char="•"/>
            </a:pPr>
            <a:r>
              <a:rPr lang="en-US" sz="2400" i="0" dirty="0"/>
              <a:t>Multiple forms of wealth</a:t>
            </a:r>
          </a:p>
          <a:p>
            <a:pPr marL="457200" indent="-457200">
              <a:lnSpc>
                <a:spcPct val="150000"/>
              </a:lnSpc>
              <a:buFont typeface="Arial" panose="020B0604020202020204" pitchFamily="34" charset="0"/>
              <a:buChar char="•"/>
            </a:pPr>
            <a:r>
              <a:rPr lang="en-US" sz="2400" i="0" dirty="0"/>
              <a:t>Investment decisions by individuals and governments</a:t>
            </a:r>
          </a:p>
          <a:p>
            <a:pPr marL="457200" indent="-457200">
              <a:lnSpc>
                <a:spcPct val="150000"/>
              </a:lnSpc>
              <a:buFont typeface="Arial" panose="020B0604020202020204" pitchFamily="34" charset="0"/>
              <a:buChar char="•"/>
            </a:pPr>
            <a:r>
              <a:rPr lang="en-US" sz="2400" i="0" dirty="0"/>
              <a:t>Policy strategies</a:t>
            </a:r>
          </a:p>
          <a:p>
            <a:pPr marL="457200" indent="-457200">
              <a:lnSpc>
                <a:spcPct val="150000"/>
              </a:lnSpc>
              <a:buFont typeface="Arial" panose="020B0604020202020204" pitchFamily="34" charset="0"/>
              <a:buChar char="•"/>
            </a:pPr>
            <a:r>
              <a:rPr lang="en-US" sz="2400" i="0" dirty="0"/>
              <a:t>Comprehensive indicators of outcomes</a:t>
            </a:r>
          </a:p>
        </p:txBody>
      </p:sp>
      <p:sp>
        <p:nvSpPr>
          <p:cNvPr id="3" name="Title 2"/>
          <p:cNvSpPr>
            <a:spLocks noGrp="1"/>
          </p:cNvSpPr>
          <p:nvPr>
            <p:ph type="title" idx="4294967295"/>
          </p:nvPr>
        </p:nvSpPr>
        <p:spPr>
          <a:xfrm>
            <a:off x="920750" y="527208"/>
            <a:ext cx="6845300" cy="553998"/>
          </a:xfrm>
        </p:spPr>
        <p:txBody>
          <a:bodyPr/>
          <a:lstStyle/>
          <a:p>
            <a:pPr algn="ctr"/>
            <a:r>
              <a:rPr lang="en-US" b="1" dirty="0"/>
              <a:t>What is Comprehensive Wealth?</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7265" y="2057400"/>
            <a:ext cx="4086225" cy="38123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Oval 4"/>
          <p:cNvSpPr/>
          <p:nvPr/>
        </p:nvSpPr>
        <p:spPr>
          <a:xfrm>
            <a:off x="3543300" y="3200400"/>
            <a:ext cx="1600200" cy="2000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140" y="2057400"/>
            <a:ext cx="2514600" cy="1428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Oval 7"/>
          <p:cNvSpPr/>
          <p:nvPr/>
        </p:nvSpPr>
        <p:spPr>
          <a:xfrm>
            <a:off x="4972050" y="3341370"/>
            <a:ext cx="1600200" cy="2000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6400800" y="3600450"/>
            <a:ext cx="1263015" cy="12001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bject 11"/>
          <p:cNvSpPr/>
          <p:nvPr/>
        </p:nvSpPr>
        <p:spPr>
          <a:xfrm>
            <a:off x="7323567" y="6267319"/>
            <a:ext cx="1600200" cy="457200"/>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50275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40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1051807" y="2354658"/>
            <a:ext cx="7348855" cy="1244600"/>
          </a:xfrm>
          <a:prstGeom prst="rect">
            <a:avLst/>
          </a:prstGeom>
        </p:spPr>
        <p:txBody>
          <a:bodyPr vert="horz" wrap="square" lIns="0" tIns="12700" rIns="0" bIns="0" rtlCol="0">
            <a:spAutoFit/>
          </a:bodyPr>
          <a:lstStyle/>
          <a:p>
            <a:pPr marL="499745" marR="5080" indent="-487680">
              <a:lnSpc>
                <a:spcPct val="100000"/>
              </a:lnSpc>
              <a:spcBef>
                <a:spcPts val="100"/>
              </a:spcBef>
            </a:pPr>
            <a:r>
              <a:rPr b="1" spc="-95" dirty="0">
                <a:latin typeface="Times New Roman"/>
                <a:cs typeface="Times New Roman"/>
              </a:rPr>
              <a:t>Are </a:t>
            </a:r>
            <a:r>
              <a:rPr b="1" spc="-165" dirty="0">
                <a:latin typeface="Times New Roman"/>
                <a:cs typeface="Times New Roman"/>
              </a:rPr>
              <a:t>We </a:t>
            </a:r>
            <a:r>
              <a:rPr b="1" spc="-145" dirty="0">
                <a:latin typeface="Times New Roman"/>
                <a:cs typeface="Times New Roman"/>
              </a:rPr>
              <a:t>Valuing </a:t>
            </a:r>
            <a:r>
              <a:rPr b="1" spc="-80" dirty="0">
                <a:latin typeface="Times New Roman"/>
                <a:cs typeface="Times New Roman"/>
              </a:rPr>
              <a:t>What</a:t>
            </a:r>
            <a:r>
              <a:rPr b="1" spc="-775" dirty="0">
                <a:latin typeface="Times New Roman"/>
                <a:cs typeface="Times New Roman"/>
              </a:rPr>
              <a:t> </a:t>
            </a:r>
            <a:r>
              <a:rPr b="1" spc="-165" dirty="0">
                <a:latin typeface="Times New Roman"/>
                <a:cs typeface="Times New Roman"/>
              </a:rPr>
              <a:t>We </a:t>
            </a:r>
            <a:r>
              <a:rPr b="1" spc="-110" dirty="0">
                <a:latin typeface="Times New Roman"/>
                <a:cs typeface="Times New Roman"/>
              </a:rPr>
              <a:t>Measure,  </a:t>
            </a:r>
            <a:r>
              <a:rPr b="1" spc="-50" dirty="0">
                <a:latin typeface="Times New Roman"/>
                <a:cs typeface="Times New Roman"/>
              </a:rPr>
              <a:t>or</a:t>
            </a:r>
            <a:r>
              <a:rPr b="1" spc="-780" dirty="0">
                <a:latin typeface="Times New Roman"/>
                <a:cs typeface="Times New Roman"/>
              </a:rPr>
              <a:t> </a:t>
            </a:r>
            <a:r>
              <a:rPr b="1" spc="-95" dirty="0">
                <a:latin typeface="Times New Roman"/>
                <a:cs typeface="Times New Roman"/>
              </a:rPr>
              <a:t>Measuring </a:t>
            </a:r>
            <a:r>
              <a:rPr b="1" spc="-75" dirty="0">
                <a:latin typeface="Times New Roman"/>
                <a:cs typeface="Times New Roman"/>
              </a:rPr>
              <a:t>What </a:t>
            </a:r>
            <a:r>
              <a:rPr b="1" spc="-160" dirty="0">
                <a:latin typeface="Times New Roman"/>
                <a:cs typeface="Times New Roman"/>
              </a:rPr>
              <a:t>We </a:t>
            </a:r>
            <a:r>
              <a:rPr b="1" spc="-165" dirty="0">
                <a:latin typeface="Times New Roman"/>
                <a:cs typeface="Times New Roman"/>
              </a:rPr>
              <a:t>Value?</a:t>
            </a:r>
          </a:p>
        </p:txBody>
      </p:sp>
      <p:sp>
        <p:nvSpPr>
          <p:cNvPr id="4" name="object 4"/>
          <p:cNvSpPr txBox="1"/>
          <p:nvPr/>
        </p:nvSpPr>
        <p:spPr>
          <a:xfrm>
            <a:off x="1612327" y="3980402"/>
            <a:ext cx="601535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F2B20"/>
                </a:solidFill>
                <a:latin typeface="Times New Roman"/>
                <a:cs typeface="Times New Roman"/>
              </a:rPr>
              <a:t>Why </a:t>
            </a:r>
            <a:r>
              <a:rPr sz="2400" b="1" spc="-5" dirty="0">
                <a:solidFill>
                  <a:srgbClr val="2F2B20"/>
                </a:solidFill>
                <a:latin typeface="Times New Roman"/>
                <a:cs typeface="Times New Roman"/>
              </a:rPr>
              <a:t>this matters </a:t>
            </a:r>
            <a:r>
              <a:rPr sz="2400" b="1" dirty="0">
                <a:solidFill>
                  <a:srgbClr val="2F2B20"/>
                </a:solidFill>
                <a:latin typeface="Times New Roman"/>
                <a:cs typeface="Times New Roman"/>
              </a:rPr>
              <a:t>and what we </a:t>
            </a:r>
            <a:r>
              <a:rPr sz="2400" b="1" spc="-5" dirty="0">
                <a:solidFill>
                  <a:srgbClr val="2F2B20"/>
                </a:solidFill>
                <a:latin typeface="Times New Roman"/>
                <a:cs typeface="Times New Roman"/>
              </a:rPr>
              <a:t>can </a:t>
            </a:r>
            <a:r>
              <a:rPr sz="2400" b="1" dirty="0">
                <a:solidFill>
                  <a:srgbClr val="2F2B20"/>
                </a:solidFill>
                <a:latin typeface="Times New Roman"/>
                <a:cs typeface="Times New Roman"/>
              </a:rPr>
              <a:t>do about</a:t>
            </a:r>
            <a:r>
              <a:rPr sz="2400" b="1" spc="-35" dirty="0">
                <a:solidFill>
                  <a:srgbClr val="2F2B20"/>
                </a:solidFill>
                <a:latin typeface="Times New Roman"/>
                <a:cs typeface="Times New Roman"/>
              </a:rPr>
              <a:t> </a:t>
            </a:r>
            <a:r>
              <a:rPr sz="2400" b="1" spc="-5" dirty="0">
                <a:solidFill>
                  <a:srgbClr val="2F2B20"/>
                </a:solidFill>
                <a:latin typeface="Times New Roman"/>
                <a:cs typeface="Times New Roman"/>
              </a:rPr>
              <a:t>it</a:t>
            </a:r>
            <a:endParaRPr sz="2400">
              <a:latin typeface="Times New Roman"/>
              <a:cs typeface="Times New Roman"/>
            </a:endParaRPr>
          </a:p>
        </p:txBody>
      </p:sp>
      <p:sp>
        <p:nvSpPr>
          <p:cNvPr id="5" name="object 5"/>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39370">
              <a:lnSpc>
                <a:spcPct val="100000"/>
              </a:lnSpc>
              <a:spcBef>
                <a:spcPts val="100"/>
              </a:spcBef>
            </a:pPr>
            <a:r>
              <a:rPr spc="-5" dirty="0"/>
              <a:t>Flows </a:t>
            </a:r>
            <a:r>
              <a:rPr i="0" spc="-5" dirty="0">
                <a:latin typeface="Times New Roman"/>
                <a:cs typeface="Times New Roman"/>
              </a:rPr>
              <a:t>versus </a:t>
            </a:r>
            <a:r>
              <a:rPr spc="-5" dirty="0"/>
              <a:t>stocks (wellbeing </a:t>
            </a:r>
            <a:r>
              <a:rPr i="0" spc="-5" dirty="0">
                <a:latin typeface="Times New Roman"/>
                <a:cs typeface="Times New Roman"/>
              </a:rPr>
              <a:t>versus</a:t>
            </a:r>
            <a:r>
              <a:rPr i="0" spc="15" dirty="0">
                <a:latin typeface="Times New Roman"/>
                <a:cs typeface="Times New Roman"/>
              </a:rPr>
              <a:t> </a:t>
            </a:r>
            <a:r>
              <a:rPr spc="-5" dirty="0"/>
              <a:t>wealth)</a:t>
            </a:r>
          </a:p>
          <a:p>
            <a:pPr marL="39370" marR="1193165">
              <a:lnSpc>
                <a:spcPts val="5770"/>
              </a:lnSpc>
              <a:spcBef>
                <a:spcPts val="635"/>
              </a:spcBef>
            </a:pPr>
            <a:r>
              <a:rPr b="0" i="0" spc="-5" dirty="0">
                <a:latin typeface="Times New Roman"/>
                <a:cs typeface="Times New Roman"/>
              </a:rPr>
              <a:t>Individual wellbeing is fundamentally </a:t>
            </a:r>
            <a:r>
              <a:rPr b="0" i="0" dirty="0">
                <a:latin typeface="Times New Roman"/>
                <a:cs typeface="Times New Roman"/>
              </a:rPr>
              <a:t>a </a:t>
            </a:r>
            <a:r>
              <a:rPr b="0" i="0" spc="-5" dirty="0">
                <a:latin typeface="Times New Roman"/>
                <a:cs typeface="Times New Roman"/>
              </a:rPr>
              <a:t>flow measure  </a:t>
            </a:r>
            <a:r>
              <a:rPr b="0" i="0" dirty="0">
                <a:latin typeface="Times New Roman"/>
                <a:cs typeface="Times New Roman"/>
              </a:rPr>
              <a:t>GDP </a:t>
            </a:r>
            <a:r>
              <a:rPr b="0" i="0" spc="-5" dirty="0">
                <a:latin typeface="Times New Roman"/>
                <a:cs typeface="Times New Roman"/>
              </a:rPr>
              <a:t>is </a:t>
            </a:r>
            <a:r>
              <a:rPr b="0" i="0" dirty="0">
                <a:latin typeface="Times New Roman"/>
                <a:cs typeface="Times New Roman"/>
              </a:rPr>
              <a:t>our </a:t>
            </a:r>
            <a:r>
              <a:rPr b="0" i="0" spc="-5" dirty="0">
                <a:latin typeface="Times New Roman"/>
                <a:cs typeface="Times New Roman"/>
              </a:rPr>
              <a:t>most common measure </a:t>
            </a:r>
            <a:r>
              <a:rPr b="0" i="0" dirty="0">
                <a:latin typeface="Times New Roman"/>
                <a:cs typeface="Times New Roman"/>
              </a:rPr>
              <a:t>of </a:t>
            </a:r>
            <a:r>
              <a:rPr b="0" i="0" spc="-5" dirty="0">
                <a:latin typeface="Times New Roman"/>
                <a:cs typeface="Times New Roman"/>
              </a:rPr>
              <a:t>income flow  But well being is dependent </a:t>
            </a:r>
            <a:r>
              <a:rPr b="0" i="0" dirty="0">
                <a:latin typeface="Times New Roman"/>
                <a:cs typeface="Times New Roman"/>
              </a:rPr>
              <a:t>on</a:t>
            </a:r>
            <a:r>
              <a:rPr b="0" i="0" spc="0" dirty="0">
                <a:latin typeface="Times New Roman"/>
                <a:cs typeface="Times New Roman"/>
              </a:rPr>
              <a:t> </a:t>
            </a:r>
            <a:r>
              <a:rPr b="0" i="0" spc="-5" dirty="0">
                <a:latin typeface="Times New Roman"/>
                <a:cs typeface="Times New Roman"/>
              </a:rPr>
              <a:t>wealth</a:t>
            </a:r>
          </a:p>
          <a:p>
            <a:pPr marL="39370">
              <a:lnSpc>
                <a:spcPct val="100000"/>
              </a:lnSpc>
              <a:spcBef>
                <a:spcPts val="2205"/>
              </a:spcBef>
            </a:pPr>
            <a:r>
              <a:rPr b="0" i="0" spc="-5" dirty="0">
                <a:latin typeface="Times New Roman"/>
                <a:cs typeface="Times New Roman"/>
              </a:rPr>
              <a:t>Wealth is </a:t>
            </a:r>
            <a:r>
              <a:rPr b="0" i="0" dirty="0">
                <a:latin typeface="Times New Roman"/>
                <a:cs typeface="Times New Roman"/>
              </a:rPr>
              <a:t>a </a:t>
            </a:r>
            <a:r>
              <a:rPr b="0" i="0" spc="-5" dirty="0">
                <a:latin typeface="Times New Roman"/>
                <a:cs typeface="Times New Roman"/>
              </a:rPr>
              <a:t>stock—the net accumulation </a:t>
            </a:r>
            <a:r>
              <a:rPr b="0" i="0" dirty="0">
                <a:latin typeface="Times New Roman"/>
                <a:cs typeface="Times New Roman"/>
              </a:rPr>
              <a:t>of </a:t>
            </a:r>
            <a:r>
              <a:rPr b="0" i="0" spc="-5" dirty="0">
                <a:latin typeface="Times New Roman"/>
                <a:cs typeface="Times New Roman"/>
              </a:rPr>
              <a:t>assets and</a:t>
            </a:r>
            <a:r>
              <a:rPr b="0" i="0" spc="10" dirty="0">
                <a:latin typeface="Times New Roman"/>
                <a:cs typeface="Times New Roman"/>
              </a:rPr>
              <a:t> </a:t>
            </a:r>
            <a:r>
              <a:rPr b="0" i="0" spc="-5" dirty="0">
                <a:latin typeface="Times New Roman"/>
                <a:cs typeface="Times New Roman"/>
              </a:rPr>
              <a:t>liabilities</a:t>
            </a:r>
          </a:p>
        </p:txBody>
      </p:sp>
      <p:sp>
        <p:nvSpPr>
          <p:cNvPr id="4" name="object 4"/>
          <p:cNvSpPr txBox="1">
            <a:spLocks noGrp="1"/>
          </p:cNvSpPr>
          <p:nvPr>
            <p:ph type="title"/>
          </p:nvPr>
        </p:nvSpPr>
        <p:spPr>
          <a:xfrm>
            <a:off x="992980" y="509587"/>
            <a:ext cx="7285355" cy="513080"/>
          </a:xfrm>
          <a:prstGeom prst="rect">
            <a:avLst/>
          </a:prstGeom>
        </p:spPr>
        <p:txBody>
          <a:bodyPr vert="horz" wrap="square" lIns="0" tIns="12700" rIns="0" bIns="0" rtlCol="0">
            <a:spAutoFit/>
          </a:bodyPr>
          <a:lstStyle/>
          <a:p>
            <a:pPr marL="12700">
              <a:lnSpc>
                <a:spcPct val="100000"/>
              </a:lnSpc>
              <a:spcBef>
                <a:spcPts val="100"/>
              </a:spcBef>
            </a:pPr>
            <a:r>
              <a:rPr sz="3200" b="1" spc="-5" dirty="0">
                <a:latin typeface="Times New Roman"/>
                <a:cs typeface="Times New Roman"/>
              </a:rPr>
              <a:t>Characteristics </a:t>
            </a:r>
            <a:r>
              <a:rPr sz="3200" b="1" dirty="0">
                <a:latin typeface="Times New Roman"/>
                <a:cs typeface="Times New Roman"/>
              </a:rPr>
              <a:t>of </a:t>
            </a:r>
            <a:r>
              <a:rPr sz="3200" b="1" spc="-5" dirty="0">
                <a:latin typeface="Times New Roman"/>
                <a:cs typeface="Times New Roman"/>
              </a:rPr>
              <a:t>Comprehensive</a:t>
            </a:r>
            <a:r>
              <a:rPr sz="3200" b="1" spc="0" dirty="0">
                <a:latin typeface="Times New Roman"/>
                <a:cs typeface="Times New Roman"/>
              </a:rPr>
              <a:t> </a:t>
            </a:r>
            <a:r>
              <a:rPr sz="3200" b="1" spc="-5" dirty="0">
                <a:latin typeface="Times New Roman"/>
                <a:cs typeface="Times New Roman"/>
              </a:rPr>
              <a:t>Wealth</a:t>
            </a:r>
            <a:endParaRPr sz="3200">
              <a:latin typeface="Times New Roman"/>
              <a:cs typeface="Times New Roman"/>
            </a:endParaRPr>
          </a:p>
        </p:txBody>
      </p:sp>
      <p:sp>
        <p:nvSpPr>
          <p:cNvPr id="5" name="object 5"/>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p:nvPr/>
        </p:nvSpPr>
        <p:spPr>
          <a:xfrm>
            <a:off x="73609" y="1020536"/>
            <a:ext cx="9012027" cy="482509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539228" y="6379461"/>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60862" y="5987939"/>
            <a:ext cx="1437444" cy="60932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150" y="644466"/>
            <a:ext cx="6997700" cy="567001"/>
          </a:xfrm>
          <a:prstGeom prst="rect">
            <a:avLst/>
          </a:prstGeom>
        </p:spPr>
        <p:txBody>
          <a:bodyPr vert="horz" wrap="square" lIns="0" tIns="13335" rIns="0" bIns="0" rtlCol="0">
            <a:spAutoFit/>
          </a:bodyPr>
          <a:lstStyle/>
          <a:p>
            <a:pPr marL="12700" marR="5080" indent="-635" algn="ctr">
              <a:lnSpc>
                <a:spcPct val="99900"/>
              </a:lnSpc>
              <a:spcBef>
                <a:spcPts val="105"/>
              </a:spcBef>
            </a:pPr>
            <a:r>
              <a:rPr lang="en-US" sz="3600" b="1" spc="-5" dirty="0">
                <a:solidFill>
                  <a:srgbClr val="84A161"/>
                </a:solidFill>
              </a:rPr>
              <a:t>Presentation Today</a:t>
            </a:r>
            <a:endParaRPr sz="3600" dirty="0">
              <a:latin typeface="Times New Roman"/>
              <a:cs typeface="Times New Roman"/>
            </a:endParaRPr>
          </a:p>
        </p:txBody>
      </p:sp>
      <p:sp>
        <p:nvSpPr>
          <p:cNvPr id="6" name="object 6"/>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5" name="TextBox 4"/>
          <p:cNvSpPr txBox="1"/>
          <p:nvPr/>
        </p:nvSpPr>
        <p:spPr>
          <a:xfrm>
            <a:off x="5105400" y="2971800"/>
            <a:ext cx="265480" cy="369332"/>
          </a:xfrm>
          <a:prstGeom prst="rect">
            <a:avLst/>
          </a:prstGeom>
          <a:noFill/>
        </p:spPr>
        <p:txBody>
          <a:bodyPr wrap="none" rtlCol="0">
            <a:spAutoFit/>
          </a:bodyPr>
          <a:lstStyle/>
          <a:p>
            <a:pPr marL="285750" indent="-285750">
              <a:buFont typeface="Arial"/>
              <a:buChar char="•"/>
            </a:pPr>
            <a:endParaRPr lang="en-US" dirty="0"/>
          </a:p>
        </p:txBody>
      </p:sp>
      <p:sp>
        <p:nvSpPr>
          <p:cNvPr id="8" name="TextBox 7"/>
          <p:cNvSpPr txBox="1"/>
          <p:nvPr/>
        </p:nvSpPr>
        <p:spPr>
          <a:xfrm>
            <a:off x="0" y="1600200"/>
            <a:ext cx="8915400" cy="3970318"/>
          </a:xfrm>
          <a:prstGeom prst="rect">
            <a:avLst/>
          </a:prstGeom>
          <a:noFill/>
        </p:spPr>
        <p:txBody>
          <a:bodyPr wrap="square" rtlCol="0">
            <a:spAutoFit/>
          </a:bodyPr>
          <a:lstStyle/>
          <a:p>
            <a:pPr marL="457200" indent="-457200">
              <a:buFont typeface="Arial"/>
              <a:buChar char="•"/>
            </a:pPr>
            <a:r>
              <a:rPr lang="en-US" sz="2800" dirty="0"/>
              <a:t>The work of RUPRI and how that is utilized practically with communities</a:t>
            </a:r>
          </a:p>
          <a:p>
            <a:endParaRPr lang="en-US" sz="2800" dirty="0"/>
          </a:p>
          <a:p>
            <a:pPr marL="457200" indent="-457200">
              <a:buFont typeface="Arial"/>
              <a:buChar char="•"/>
            </a:pPr>
            <a:r>
              <a:rPr lang="en-US" sz="2800" dirty="0"/>
              <a:t>Collaborative work with Art of the Rural  (AOTR) – addressing the importance and critical need of arts and culture to rural regions and communities</a:t>
            </a:r>
          </a:p>
          <a:p>
            <a:endParaRPr lang="en-US" sz="2800" dirty="0"/>
          </a:p>
          <a:p>
            <a:pPr marL="457200" indent="-457200">
              <a:buFont typeface="Arial"/>
              <a:buChar char="•"/>
            </a:pPr>
            <a:r>
              <a:rPr lang="en-US" sz="2800" dirty="0"/>
              <a:t>Collective impact investing and what  it can do as an economic support system for rural communities</a:t>
            </a:r>
            <a:endParaRPr lang="en-US" sz="3200" dirty="0"/>
          </a:p>
        </p:txBody>
      </p:sp>
    </p:spTree>
    <p:extLst>
      <p:ext uri="{BB962C8B-B14F-4D97-AF65-F5344CB8AC3E}">
        <p14:creationId xmlns:p14="http://schemas.microsoft.com/office/powerpoint/2010/main" val="1130341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018" y="355124"/>
            <a:ext cx="8072119" cy="1257395"/>
          </a:xfrm>
          <a:prstGeom prst="rect">
            <a:avLst/>
          </a:prstGeom>
        </p:spPr>
        <p:txBody>
          <a:bodyPr vert="horz" wrap="square" lIns="0" tIns="147955" rIns="0" bIns="0" rtlCol="0">
            <a:spAutoFit/>
          </a:bodyPr>
          <a:lstStyle/>
          <a:p>
            <a:pPr marL="274320" algn="ctr">
              <a:lnSpc>
                <a:spcPct val="100000"/>
              </a:lnSpc>
            </a:pPr>
            <a:r>
              <a:rPr b="1" dirty="0">
                <a:solidFill>
                  <a:srgbClr val="849862"/>
                </a:solidFill>
              </a:rPr>
              <a:t>Eight For</a:t>
            </a:r>
            <a:r>
              <a:rPr b="1" spc="-20" dirty="0">
                <a:solidFill>
                  <a:srgbClr val="849862"/>
                </a:solidFill>
              </a:rPr>
              <a:t>m</a:t>
            </a:r>
            <a:r>
              <a:rPr b="1" dirty="0">
                <a:solidFill>
                  <a:srgbClr val="849862"/>
                </a:solidFill>
              </a:rPr>
              <a:t>s </a:t>
            </a:r>
            <a:r>
              <a:rPr lang="en-US" b="1" dirty="0">
                <a:solidFill>
                  <a:srgbClr val="849862"/>
                </a:solidFill>
              </a:rPr>
              <a:t>of Comprehensive Rural Wealth/Distribution</a:t>
            </a:r>
            <a:endParaRPr b="1" dirty="0">
              <a:solidFill>
                <a:srgbClr val="849862"/>
              </a:solidFill>
            </a:endParaRPr>
          </a:p>
        </p:txBody>
      </p:sp>
      <p:sp>
        <p:nvSpPr>
          <p:cNvPr id="3" name="object 3"/>
          <p:cNvSpPr txBox="1"/>
          <p:nvPr/>
        </p:nvSpPr>
        <p:spPr>
          <a:xfrm>
            <a:off x="1487424" y="1688592"/>
            <a:ext cx="1926589" cy="1156970"/>
          </a:xfrm>
          <a:prstGeom prst="rect">
            <a:avLst/>
          </a:prstGeom>
          <a:solidFill>
            <a:srgbClr val="84A060"/>
          </a:solidFill>
          <a:ln w="12191">
            <a:solidFill>
              <a:srgbClr val="FFFFFF"/>
            </a:solidFill>
          </a:ln>
        </p:spPr>
        <p:txBody>
          <a:bodyPr vert="horz" wrap="square" lIns="0" tIns="0" rIns="0" bIns="0" rtlCol="0">
            <a:spAutoFit/>
          </a:bodyPr>
          <a:lstStyle/>
          <a:p>
            <a:pPr marL="332740"/>
            <a:r>
              <a:rPr sz="2900" dirty="0">
                <a:solidFill>
                  <a:srgbClr val="FFFFFF"/>
                </a:solidFill>
                <a:latin typeface="Times New Roman"/>
                <a:cs typeface="Times New Roman"/>
              </a:rPr>
              <a:t>Physi</a:t>
            </a:r>
            <a:r>
              <a:rPr sz="2900" spc="-15" dirty="0">
                <a:solidFill>
                  <a:srgbClr val="FFFFFF"/>
                </a:solidFill>
                <a:latin typeface="Times New Roman"/>
                <a:cs typeface="Times New Roman"/>
              </a:rPr>
              <a:t>c</a:t>
            </a:r>
            <a:r>
              <a:rPr sz="2900" dirty="0">
                <a:solidFill>
                  <a:srgbClr val="FFFFFF"/>
                </a:solidFill>
                <a:latin typeface="Times New Roman"/>
                <a:cs typeface="Times New Roman"/>
              </a:rPr>
              <a:t>al</a:t>
            </a:r>
            <a:endParaRPr sz="2900" dirty="0">
              <a:solidFill>
                <a:prstClr val="black"/>
              </a:solidFill>
              <a:latin typeface="Times New Roman"/>
              <a:cs typeface="Times New Roman"/>
            </a:endParaRPr>
          </a:p>
        </p:txBody>
      </p:sp>
      <p:sp>
        <p:nvSpPr>
          <p:cNvPr id="4" name="object 4"/>
          <p:cNvSpPr txBox="1"/>
          <p:nvPr/>
        </p:nvSpPr>
        <p:spPr>
          <a:xfrm>
            <a:off x="3605784" y="1688592"/>
            <a:ext cx="1926589" cy="1156970"/>
          </a:xfrm>
          <a:prstGeom prst="rect">
            <a:avLst/>
          </a:prstGeom>
          <a:solidFill>
            <a:srgbClr val="84A060"/>
          </a:solidFill>
          <a:ln w="12191">
            <a:solidFill>
              <a:srgbClr val="FFFFFF"/>
            </a:solidFill>
          </a:ln>
        </p:spPr>
        <p:txBody>
          <a:bodyPr vert="horz" wrap="square" lIns="0" tIns="0" rIns="0" bIns="0" rtlCol="0">
            <a:spAutoFit/>
          </a:bodyPr>
          <a:lstStyle/>
          <a:p>
            <a:pPr marL="272415"/>
            <a:r>
              <a:rPr sz="2900" dirty="0">
                <a:solidFill>
                  <a:srgbClr val="FFFFFF"/>
                </a:solidFill>
                <a:latin typeface="Times New Roman"/>
                <a:cs typeface="Times New Roman"/>
              </a:rPr>
              <a:t>Fina</a:t>
            </a:r>
            <a:r>
              <a:rPr sz="2900" spc="-10" dirty="0">
                <a:solidFill>
                  <a:srgbClr val="FFFFFF"/>
                </a:solidFill>
                <a:latin typeface="Times New Roman"/>
                <a:cs typeface="Times New Roman"/>
              </a:rPr>
              <a:t>n</a:t>
            </a:r>
            <a:r>
              <a:rPr sz="2900" dirty="0">
                <a:solidFill>
                  <a:srgbClr val="FFFFFF"/>
                </a:solidFill>
                <a:latin typeface="Times New Roman"/>
                <a:cs typeface="Times New Roman"/>
              </a:rPr>
              <a:t>c</a:t>
            </a:r>
            <a:r>
              <a:rPr sz="2900" spc="-15" dirty="0">
                <a:solidFill>
                  <a:srgbClr val="FFFFFF"/>
                </a:solidFill>
                <a:latin typeface="Times New Roman"/>
                <a:cs typeface="Times New Roman"/>
              </a:rPr>
              <a:t>i</a:t>
            </a:r>
            <a:r>
              <a:rPr sz="2900" dirty="0">
                <a:solidFill>
                  <a:srgbClr val="FFFFFF"/>
                </a:solidFill>
                <a:latin typeface="Times New Roman"/>
                <a:cs typeface="Times New Roman"/>
              </a:rPr>
              <a:t>al</a:t>
            </a:r>
            <a:endParaRPr sz="2900">
              <a:solidFill>
                <a:prstClr val="black"/>
              </a:solidFill>
              <a:latin typeface="Times New Roman"/>
              <a:cs typeface="Times New Roman"/>
            </a:endParaRPr>
          </a:p>
        </p:txBody>
      </p:sp>
      <p:sp>
        <p:nvSpPr>
          <p:cNvPr id="5" name="object 5"/>
          <p:cNvSpPr txBox="1"/>
          <p:nvPr/>
        </p:nvSpPr>
        <p:spPr>
          <a:xfrm>
            <a:off x="5710428" y="1688592"/>
            <a:ext cx="1926589" cy="1156970"/>
          </a:xfrm>
          <a:prstGeom prst="rect">
            <a:avLst/>
          </a:prstGeom>
          <a:solidFill>
            <a:srgbClr val="84A060"/>
          </a:solidFill>
          <a:ln w="12192">
            <a:solidFill>
              <a:srgbClr val="FFFFFF"/>
            </a:solidFill>
          </a:ln>
        </p:spPr>
        <p:txBody>
          <a:bodyPr vert="horz" wrap="square" lIns="0" tIns="0" rIns="0" bIns="0" rtlCol="0">
            <a:spAutoFit/>
          </a:bodyPr>
          <a:lstStyle/>
          <a:p>
            <a:pPr marL="405765"/>
            <a:r>
              <a:rPr sz="2900" dirty="0">
                <a:solidFill>
                  <a:srgbClr val="FFFFFF"/>
                </a:solidFill>
                <a:latin typeface="Times New Roman"/>
                <a:cs typeface="Times New Roman"/>
              </a:rPr>
              <a:t>Na</a:t>
            </a:r>
            <a:r>
              <a:rPr sz="2900" spc="-10" dirty="0">
                <a:solidFill>
                  <a:srgbClr val="FFFFFF"/>
                </a:solidFill>
                <a:latin typeface="Times New Roman"/>
                <a:cs typeface="Times New Roman"/>
              </a:rPr>
              <a:t>t</a:t>
            </a:r>
            <a:r>
              <a:rPr sz="2900" dirty="0">
                <a:solidFill>
                  <a:srgbClr val="FFFFFF"/>
                </a:solidFill>
                <a:latin typeface="Times New Roman"/>
                <a:cs typeface="Times New Roman"/>
              </a:rPr>
              <a:t>ural</a:t>
            </a:r>
            <a:endParaRPr sz="2900">
              <a:solidFill>
                <a:prstClr val="black"/>
              </a:solidFill>
              <a:latin typeface="Times New Roman"/>
              <a:cs typeface="Times New Roman"/>
            </a:endParaRPr>
          </a:p>
        </p:txBody>
      </p:sp>
      <p:sp>
        <p:nvSpPr>
          <p:cNvPr id="6" name="object 6"/>
          <p:cNvSpPr txBox="1"/>
          <p:nvPr/>
        </p:nvSpPr>
        <p:spPr>
          <a:xfrm>
            <a:off x="1473708" y="3052572"/>
            <a:ext cx="1926589" cy="1155700"/>
          </a:xfrm>
          <a:prstGeom prst="rect">
            <a:avLst/>
          </a:prstGeom>
          <a:solidFill>
            <a:srgbClr val="84A060"/>
          </a:solidFill>
          <a:ln w="12192">
            <a:solidFill>
              <a:srgbClr val="FFFFFF"/>
            </a:solidFill>
          </a:ln>
        </p:spPr>
        <p:txBody>
          <a:bodyPr vert="horz" wrap="square" lIns="0" tIns="0" rIns="0" bIns="0" rtlCol="0">
            <a:spAutoFit/>
          </a:bodyPr>
          <a:lstStyle/>
          <a:p>
            <a:pPr marL="416559"/>
            <a:r>
              <a:rPr sz="2900" dirty="0">
                <a:solidFill>
                  <a:srgbClr val="FFFFFF"/>
                </a:solidFill>
                <a:latin typeface="Times New Roman"/>
                <a:cs typeface="Times New Roman"/>
              </a:rPr>
              <a:t>Hu</a:t>
            </a:r>
            <a:r>
              <a:rPr sz="2900" spc="-35" dirty="0">
                <a:solidFill>
                  <a:srgbClr val="FFFFFF"/>
                </a:solidFill>
                <a:latin typeface="Times New Roman"/>
                <a:cs typeface="Times New Roman"/>
              </a:rPr>
              <a:t>m</a:t>
            </a:r>
            <a:r>
              <a:rPr sz="2900" dirty="0">
                <a:solidFill>
                  <a:srgbClr val="FFFFFF"/>
                </a:solidFill>
                <a:latin typeface="Times New Roman"/>
                <a:cs typeface="Times New Roman"/>
              </a:rPr>
              <a:t>an</a:t>
            </a:r>
            <a:endParaRPr sz="2900">
              <a:solidFill>
                <a:prstClr val="black"/>
              </a:solidFill>
              <a:latin typeface="Times New Roman"/>
              <a:cs typeface="Times New Roman"/>
            </a:endParaRPr>
          </a:p>
        </p:txBody>
      </p:sp>
      <p:sp>
        <p:nvSpPr>
          <p:cNvPr id="7" name="object 7"/>
          <p:cNvSpPr txBox="1"/>
          <p:nvPr/>
        </p:nvSpPr>
        <p:spPr>
          <a:xfrm>
            <a:off x="3592067" y="3052572"/>
            <a:ext cx="1926589" cy="1155700"/>
          </a:xfrm>
          <a:prstGeom prst="rect">
            <a:avLst/>
          </a:prstGeom>
          <a:solidFill>
            <a:srgbClr val="84A060"/>
          </a:solidFill>
          <a:ln w="12192">
            <a:solidFill>
              <a:srgbClr val="FFFFFF"/>
            </a:solidFill>
          </a:ln>
        </p:spPr>
        <p:txBody>
          <a:bodyPr vert="horz" wrap="square" lIns="0" tIns="0" rIns="0" bIns="0" rtlCol="0">
            <a:spAutoFit/>
          </a:bodyPr>
          <a:lstStyle/>
          <a:p>
            <a:pPr marL="128905"/>
            <a:r>
              <a:rPr sz="2900" dirty="0">
                <a:solidFill>
                  <a:srgbClr val="FFFFFF"/>
                </a:solidFill>
                <a:latin typeface="Times New Roman"/>
                <a:cs typeface="Times New Roman"/>
              </a:rPr>
              <a:t>Intel</a:t>
            </a:r>
            <a:r>
              <a:rPr sz="2900" spc="-15" dirty="0">
                <a:solidFill>
                  <a:srgbClr val="FFFFFF"/>
                </a:solidFill>
                <a:latin typeface="Times New Roman"/>
                <a:cs typeface="Times New Roman"/>
              </a:rPr>
              <a:t>l</a:t>
            </a:r>
            <a:r>
              <a:rPr sz="2900" dirty="0">
                <a:solidFill>
                  <a:srgbClr val="FFFFFF"/>
                </a:solidFill>
                <a:latin typeface="Times New Roman"/>
                <a:cs typeface="Times New Roman"/>
              </a:rPr>
              <a:t>e</a:t>
            </a:r>
            <a:r>
              <a:rPr sz="2900" spc="-15" dirty="0">
                <a:solidFill>
                  <a:srgbClr val="FFFFFF"/>
                </a:solidFill>
                <a:latin typeface="Times New Roman"/>
                <a:cs typeface="Times New Roman"/>
              </a:rPr>
              <a:t>c</a:t>
            </a:r>
            <a:r>
              <a:rPr sz="2900" dirty="0">
                <a:solidFill>
                  <a:srgbClr val="FFFFFF"/>
                </a:solidFill>
                <a:latin typeface="Times New Roman"/>
                <a:cs typeface="Times New Roman"/>
              </a:rPr>
              <a:t>tual</a:t>
            </a:r>
            <a:endParaRPr sz="2900">
              <a:solidFill>
                <a:prstClr val="black"/>
              </a:solidFill>
              <a:latin typeface="Times New Roman"/>
              <a:cs typeface="Times New Roman"/>
            </a:endParaRPr>
          </a:p>
        </p:txBody>
      </p:sp>
      <p:sp>
        <p:nvSpPr>
          <p:cNvPr id="8" name="object 8"/>
          <p:cNvSpPr txBox="1"/>
          <p:nvPr/>
        </p:nvSpPr>
        <p:spPr>
          <a:xfrm>
            <a:off x="5710428" y="2997707"/>
            <a:ext cx="1926589" cy="1155700"/>
          </a:xfrm>
          <a:prstGeom prst="rect">
            <a:avLst/>
          </a:prstGeom>
          <a:solidFill>
            <a:srgbClr val="84A060"/>
          </a:solidFill>
          <a:ln w="12192">
            <a:solidFill>
              <a:srgbClr val="FFFFFF"/>
            </a:solidFill>
          </a:ln>
        </p:spPr>
        <p:txBody>
          <a:bodyPr vert="horz" wrap="square" lIns="0" tIns="0" rIns="0" bIns="0" rtlCol="0">
            <a:spAutoFit/>
          </a:bodyPr>
          <a:lstStyle/>
          <a:p>
            <a:pPr marL="497205"/>
            <a:r>
              <a:rPr sz="2900" dirty="0">
                <a:solidFill>
                  <a:srgbClr val="FFFFFF"/>
                </a:solidFill>
                <a:latin typeface="Times New Roman"/>
                <a:cs typeface="Times New Roman"/>
              </a:rPr>
              <a:t>Social</a:t>
            </a:r>
            <a:endParaRPr sz="2900">
              <a:solidFill>
                <a:prstClr val="black"/>
              </a:solidFill>
              <a:latin typeface="Times New Roman"/>
              <a:cs typeface="Times New Roman"/>
            </a:endParaRPr>
          </a:p>
        </p:txBody>
      </p:sp>
      <p:sp>
        <p:nvSpPr>
          <p:cNvPr id="9" name="object 9"/>
          <p:cNvSpPr txBox="1"/>
          <p:nvPr/>
        </p:nvSpPr>
        <p:spPr>
          <a:xfrm>
            <a:off x="2503932" y="4416552"/>
            <a:ext cx="1926589" cy="1155700"/>
          </a:xfrm>
          <a:prstGeom prst="rect">
            <a:avLst/>
          </a:prstGeom>
          <a:solidFill>
            <a:srgbClr val="84A060"/>
          </a:solidFill>
          <a:ln w="12192">
            <a:solidFill>
              <a:srgbClr val="FFFFFF"/>
            </a:solidFill>
          </a:ln>
        </p:spPr>
        <p:txBody>
          <a:bodyPr vert="horz" wrap="square" lIns="0" tIns="0" rIns="0" bIns="0" rtlCol="0">
            <a:spAutoFit/>
          </a:bodyPr>
          <a:lstStyle/>
          <a:p>
            <a:pPr marL="353060"/>
            <a:r>
              <a:rPr sz="2900" dirty="0">
                <a:solidFill>
                  <a:srgbClr val="FFFFFF"/>
                </a:solidFill>
                <a:latin typeface="Times New Roman"/>
                <a:cs typeface="Times New Roman"/>
              </a:rPr>
              <a:t>Cul</a:t>
            </a:r>
            <a:r>
              <a:rPr sz="2900" spc="-15" dirty="0">
                <a:solidFill>
                  <a:srgbClr val="FFFFFF"/>
                </a:solidFill>
                <a:latin typeface="Times New Roman"/>
                <a:cs typeface="Times New Roman"/>
              </a:rPr>
              <a:t>t</a:t>
            </a:r>
            <a:r>
              <a:rPr sz="2900" dirty="0">
                <a:solidFill>
                  <a:srgbClr val="FFFFFF"/>
                </a:solidFill>
                <a:latin typeface="Times New Roman"/>
                <a:cs typeface="Times New Roman"/>
              </a:rPr>
              <a:t>ural</a:t>
            </a:r>
            <a:endParaRPr sz="2900">
              <a:solidFill>
                <a:prstClr val="black"/>
              </a:solidFill>
              <a:latin typeface="Times New Roman"/>
              <a:cs typeface="Times New Roman"/>
            </a:endParaRPr>
          </a:p>
        </p:txBody>
      </p:sp>
      <p:sp>
        <p:nvSpPr>
          <p:cNvPr id="10" name="object 10"/>
          <p:cNvSpPr txBox="1"/>
          <p:nvPr/>
        </p:nvSpPr>
        <p:spPr>
          <a:xfrm>
            <a:off x="4651247" y="4401311"/>
            <a:ext cx="1926589" cy="1155700"/>
          </a:xfrm>
          <a:prstGeom prst="rect">
            <a:avLst/>
          </a:prstGeom>
          <a:solidFill>
            <a:srgbClr val="84A060"/>
          </a:solidFill>
          <a:ln w="12192">
            <a:solidFill>
              <a:srgbClr val="FFFFFF"/>
            </a:solidFill>
          </a:ln>
        </p:spPr>
        <p:txBody>
          <a:bodyPr vert="horz" wrap="square" lIns="0" tIns="0" rIns="0" bIns="0" rtlCol="0">
            <a:spAutoFit/>
          </a:bodyPr>
          <a:lstStyle/>
          <a:p>
            <a:pPr marL="344170"/>
            <a:r>
              <a:rPr sz="2900" dirty="0">
                <a:solidFill>
                  <a:srgbClr val="FFFFFF"/>
                </a:solidFill>
                <a:latin typeface="Times New Roman"/>
                <a:cs typeface="Times New Roman"/>
              </a:rPr>
              <a:t>P</a:t>
            </a:r>
            <a:r>
              <a:rPr sz="2900" spc="5" dirty="0">
                <a:solidFill>
                  <a:srgbClr val="FFFFFF"/>
                </a:solidFill>
                <a:latin typeface="Times New Roman"/>
                <a:cs typeface="Times New Roman"/>
              </a:rPr>
              <a:t>o</a:t>
            </a:r>
            <a:r>
              <a:rPr sz="2900" dirty="0">
                <a:solidFill>
                  <a:srgbClr val="FFFFFF"/>
                </a:solidFill>
                <a:latin typeface="Times New Roman"/>
                <a:cs typeface="Times New Roman"/>
              </a:rPr>
              <a:t>li</a:t>
            </a:r>
            <a:r>
              <a:rPr sz="2900" spc="-10" dirty="0">
                <a:solidFill>
                  <a:srgbClr val="FFFFFF"/>
                </a:solidFill>
                <a:latin typeface="Times New Roman"/>
                <a:cs typeface="Times New Roman"/>
              </a:rPr>
              <a:t>t</a:t>
            </a:r>
            <a:r>
              <a:rPr sz="2900" dirty="0">
                <a:solidFill>
                  <a:srgbClr val="FFFFFF"/>
                </a:solidFill>
                <a:latin typeface="Times New Roman"/>
                <a:cs typeface="Times New Roman"/>
              </a:rPr>
              <a:t>ic</a:t>
            </a:r>
            <a:r>
              <a:rPr sz="2900" spc="-10" dirty="0">
                <a:solidFill>
                  <a:srgbClr val="FFFFFF"/>
                </a:solidFill>
                <a:latin typeface="Times New Roman"/>
                <a:cs typeface="Times New Roman"/>
              </a:rPr>
              <a:t>a</a:t>
            </a:r>
            <a:r>
              <a:rPr sz="2900" dirty="0">
                <a:solidFill>
                  <a:srgbClr val="FFFFFF"/>
                </a:solidFill>
                <a:latin typeface="Times New Roman"/>
                <a:cs typeface="Times New Roman"/>
              </a:rPr>
              <a:t>l</a:t>
            </a:r>
            <a:endParaRPr sz="2900">
              <a:solidFill>
                <a:prstClr val="black"/>
              </a:solidFill>
              <a:latin typeface="Times New Roman"/>
              <a:cs typeface="Times New Roman"/>
            </a:endParaRPr>
          </a:p>
        </p:txBody>
      </p:sp>
      <p:sp>
        <p:nvSpPr>
          <p:cNvPr id="11" name="object 11"/>
          <p:cNvSpPr/>
          <p:nvPr/>
        </p:nvSpPr>
        <p:spPr>
          <a:xfrm>
            <a:off x="7323567" y="6267319"/>
            <a:ext cx="1600200" cy="4572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3"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4001572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30250" y="1788604"/>
            <a:ext cx="8131175" cy="3316604"/>
          </a:xfrm>
          <a:prstGeom prst="rect">
            <a:avLst/>
          </a:prstGeom>
        </p:spPr>
        <p:txBody>
          <a:bodyPr vert="horz" wrap="square" lIns="0" tIns="12700" rIns="0" bIns="0" rtlCol="0">
            <a:spAutoFit/>
          </a:bodyPr>
          <a:lstStyle/>
          <a:p>
            <a:pPr marL="12700">
              <a:lnSpc>
                <a:spcPct val="100000"/>
              </a:lnSpc>
              <a:spcBef>
                <a:spcPts val="100"/>
              </a:spcBef>
            </a:pPr>
            <a:r>
              <a:rPr sz="2400" b="1" i="1" spc="-5" dirty="0">
                <a:solidFill>
                  <a:srgbClr val="2E2B1F"/>
                </a:solidFill>
                <a:latin typeface="TimesNewRomanPS-BoldItalicMT"/>
                <a:cs typeface="TimesNewRomanPS-BoldItalicMT"/>
              </a:rPr>
              <a:t>Comprehensive wealth </a:t>
            </a:r>
            <a:r>
              <a:rPr sz="2400" b="1" dirty="0">
                <a:solidFill>
                  <a:srgbClr val="2E2B1F"/>
                </a:solidFill>
                <a:latin typeface="Times New Roman"/>
                <a:cs typeface="Times New Roman"/>
              </a:rPr>
              <a:t>and </a:t>
            </a:r>
            <a:r>
              <a:rPr sz="2400" b="1" i="1" spc="-5" dirty="0">
                <a:solidFill>
                  <a:srgbClr val="2E2B1F"/>
                </a:solidFill>
                <a:latin typeface="TimesNewRomanPS-BoldItalicMT"/>
                <a:cs typeface="TimesNewRomanPS-BoldItalicMT"/>
              </a:rPr>
              <a:t>multiple forms </a:t>
            </a:r>
            <a:r>
              <a:rPr sz="2400" b="1" i="1" dirty="0">
                <a:solidFill>
                  <a:srgbClr val="2E2B1F"/>
                </a:solidFill>
                <a:latin typeface="TimesNewRomanPS-BoldItalicMT"/>
                <a:cs typeface="TimesNewRomanPS-BoldItalicMT"/>
              </a:rPr>
              <a:t>of</a:t>
            </a:r>
            <a:r>
              <a:rPr sz="2400" b="1" i="1" spc="5" dirty="0">
                <a:solidFill>
                  <a:srgbClr val="2E2B1F"/>
                </a:solidFill>
                <a:latin typeface="TimesNewRomanPS-BoldItalicMT"/>
                <a:cs typeface="TimesNewRomanPS-BoldItalicMT"/>
              </a:rPr>
              <a:t> </a:t>
            </a:r>
            <a:r>
              <a:rPr sz="2400" b="1" i="1" spc="-5" dirty="0">
                <a:solidFill>
                  <a:srgbClr val="2E2B1F"/>
                </a:solidFill>
                <a:latin typeface="TimesNewRomanPS-BoldItalicMT"/>
                <a:cs typeface="TimesNewRomanPS-BoldItalicMT"/>
              </a:rPr>
              <a:t>capital</a:t>
            </a:r>
            <a:endParaRPr sz="2400">
              <a:latin typeface="TimesNewRomanPS-BoldItalicMT"/>
              <a:cs typeface="TimesNewRomanPS-BoldItalicMT"/>
            </a:endParaRPr>
          </a:p>
          <a:p>
            <a:pPr>
              <a:lnSpc>
                <a:spcPct val="100000"/>
              </a:lnSpc>
              <a:spcBef>
                <a:spcPts val="35"/>
              </a:spcBef>
            </a:pPr>
            <a:endParaRPr sz="2450">
              <a:latin typeface="Times New Roman"/>
              <a:cs typeface="Times New Roman"/>
            </a:endParaRPr>
          </a:p>
          <a:p>
            <a:pPr marL="317500" indent="-304800">
              <a:lnSpc>
                <a:spcPct val="100000"/>
              </a:lnSpc>
              <a:buAutoNum type="arabicPeriod"/>
              <a:tabLst>
                <a:tab pos="317500" algn="l"/>
              </a:tabLst>
            </a:pPr>
            <a:r>
              <a:rPr sz="2400" i="1" spc="-5" dirty="0">
                <a:solidFill>
                  <a:srgbClr val="2E2B1F"/>
                </a:solidFill>
                <a:latin typeface="Times New Roman"/>
                <a:cs typeface="Times New Roman"/>
              </a:rPr>
              <a:t>Financial</a:t>
            </a:r>
            <a:r>
              <a:rPr sz="2400" i="1" spc="-10" dirty="0">
                <a:solidFill>
                  <a:srgbClr val="2E2B1F"/>
                </a:solidFill>
                <a:latin typeface="Times New Roman"/>
                <a:cs typeface="Times New Roman"/>
              </a:rPr>
              <a:t> </a:t>
            </a:r>
            <a:r>
              <a:rPr sz="2400" i="1" spc="-5" dirty="0">
                <a:solidFill>
                  <a:srgbClr val="2E2B1F"/>
                </a:solidFill>
                <a:latin typeface="Times New Roman"/>
                <a:cs typeface="Times New Roman"/>
              </a:rPr>
              <a:t>capital</a:t>
            </a:r>
            <a:endParaRPr sz="2400">
              <a:latin typeface="Times New Roman"/>
              <a:cs typeface="Times New Roman"/>
            </a:endParaRPr>
          </a:p>
          <a:p>
            <a:pPr marL="469900" marR="1924050">
              <a:lnSpc>
                <a:spcPts val="2870"/>
              </a:lnSpc>
              <a:spcBef>
                <a:spcPts val="125"/>
              </a:spcBef>
            </a:pPr>
            <a:r>
              <a:rPr sz="2400" spc="-5" dirty="0">
                <a:latin typeface="Times New Roman"/>
                <a:cs typeface="Times New Roman"/>
              </a:rPr>
              <a:t>Cash, deposits, stocks, </a:t>
            </a:r>
            <a:r>
              <a:rPr sz="2400" dirty="0">
                <a:latin typeface="Times New Roman"/>
                <a:cs typeface="Times New Roman"/>
              </a:rPr>
              <a:t>bonds, </a:t>
            </a:r>
            <a:r>
              <a:rPr sz="2400" spc="-5" dirty="0">
                <a:latin typeface="Times New Roman"/>
                <a:cs typeface="Times New Roman"/>
              </a:rPr>
              <a:t>futures contracts  Claims </a:t>
            </a:r>
            <a:r>
              <a:rPr sz="2400" dirty="0">
                <a:latin typeface="Times New Roman"/>
                <a:cs typeface="Times New Roman"/>
              </a:rPr>
              <a:t>on </a:t>
            </a:r>
            <a:r>
              <a:rPr sz="2400" spc="-5" dirty="0">
                <a:latin typeface="Times New Roman"/>
                <a:cs typeface="Times New Roman"/>
              </a:rPr>
              <a:t>assets held </a:t>
            </a:r>
            <a:r>
              <a:rPr sz="2400" dirty="0">
                <a:latin typeface="Times New Roman"/>
                <a:cs typeface="Times New Roman"/>
              </a:rPr>
              <a:t>by</a:t>
            </a:r>
            <a:r>
              <a:rPr sz="2400" spc="0" dirty="0">
                <a:latin typeface="Times New Roman"/>
                <a:cs typeface="Times New Roman"/>
              </a:rPr>
              <a:t> </a:t>
            </a:r>
            <a:r>
              <a:rPr sz="2400" spc="-5" dirty="0">
                <a:latin typeface="Times New Roman"/>
                <a:cs typeface="Times New Roman"/>
              </a:rPr>
              <a:t>others</a:t>
            </a:r>
            <a:endParaRPr sz="2400">
              <a:latin typeface="Times New Roman"/>
              <a:cs typeface="Times New Roman"/>
            </a:endParaRPr>
          </a:p>
          <a:p>
            <a:pPr>
              <a:lnSpc>
                <a:spcPct val="100000"/>
              </a:lnSpc>
              <a:spcBef>
                <a:spcPts val="25"/>
              </a:spcBef>
            </a:pPr>
            <a:endParaRPr sz="2400">
              <a:latin typeface="Times New Roman"/>
              <a:cs typeface="Times New Roman"/>
            </a:endParaRPr>
          </a:p>
          <a:p>
            <a:pPr marL="317500" indent="-304800">
              <a:lnSpc>
                <a:spcPts val="2875"/>
              </a:lnSpc>
              <a:spcBef>
                <a:spcPts val="5"/>
              </a:spcBef>
              <a:buAutoNum type="arabicPeriod" startAt="2"/>
              <a:tabLst>
                <a:tab pos="317500" algn="l"/>
              </a:tabLst>
            </a:pPr>
            <a:r>
              <a:rPr sz="2400" i="1" spc="-5" dirty="0">
                <a:solidFill>
                  <a:srgbClr val="2E2B1F"/>
                </a:solidFill>
                <a:latin typeface="Times New Roman"/>
                <a:cs typeface="Times New Roman"/>
              </a:rPr>
              <a:t>Built</a:t>
            </a:r>
            <a:r>
              <a:rPr sz="2400" i="1" spc="-10" dirty="0">
                <a:solidFill>
                  <a:srgbClr val="2E2B1F"/>
                </a:solidFill>
                <a:latin typeface="Times New Roman"/>
                <a:cs typeface="Times New Roman"/>
              </a:rPr>
              <a:t> </a:t>
            </a:r>
            <a:r>
              <a:rPr sz="2400" i="1" spc="-5" dirty="0">
                <a:solidFill>
                  <a:srgbClr val="2E2B1F"/>
                </a:solidFill>
                <a:latin typeface="Times New Roman"/>
                <a:cs typeface="Times New Roman"/>
              </a:rPr>
              <a:t>capital</a:t>
            </a:r>
            <a:endParaRPr sz="2400">
              <a:latin typeface="Times New Roman"/>
              <a:cs typeface="Times New Roman"/>
            </a:endParaRPr>
          </a:p>
          <a:p>
            <a:pPr marL="469900" marR="5080">
              <a:lnSpc>
                <a:spcPts val="2900"/>
              </a:lnSpc>
              <a:spcBef>
                <a:spcPts val="70"/>
              </a:spcBef>
            </a:pPr>
            <a:r>
              <a:rPr sz="2400" spc="-5" dirty="0">
                <a:latin typeface="Times New Roman"/>
                <a:cs typeface="Times New Roman"/>
              </a:rPr>
              <a:t>Buildings, machines, roads, bridges, parks, dams, transmission  lines</a:t>
            </a:r>
            <a:endParaRPr sz="2400">
              <a:latin typeface="Times New Roman"/>
              <a:cs typeface="Times New Roman"/>
            </a:endParaRPr>
          </a:p>
        </p:txBody>
      </p:sp>
      <p:sp>
        <p:nvSpPr>
          <p:cNvPr id="3" name="object 3"/>
          <p:cNvSpPr txBox="1">
            <a:spLocks noGrp="1"/>
          </p:cNvSpPr>
          <p:nvPr>
            <p:ph type="title"/>
          </p:nvPr>
        </p:nvSpPr>
        <p:spPr>
          <a:xfrm>
            <a:off x="915193" y="557212"/>
            <a:ext cx="7285355" cy="513080"/>
          </a:xfrm>
          <a:prstGeom prst="rect">
            <a:avLst/>
          </a:prstGeom>
        </p:spPr>
        <p:txBody>
          <a:bodyPr vert="horz" wrap="square" lIns="0" tIns="12700" rIns="0" bIns="0" rtlCol="0">
            <a:spAutoFit/>
          </a:bodyPr>
          <a:lstStyle/>
          <a:p>
            <a:pPr marL="12700">
              <a:lnSpc>
                <a:spcPct val="100000"/>
              </a:lnSpc>
              <a:spcBef>
                <a:spcPts val="100"/>
              </a:spcBef>
            </a:pPr>
            <a:r>
              <a:rPr sz="3200" b="1" spc="-5" dirty="0">
                <a:latin typeface="Times New Roman"/>
                <a:cs typeface="Times New Roman"/>
              </a:rPr>
              <a:t>Characteristics </a:t>
            </a:r>
            <a:r>
              <a:rPr sz="3200" b="1" dirty="0">
                <a:latin typeface="Times New Roman"/>
                <a:cs typeface="Times New Roman"/>
              </a:rPr>
              <a:t>of </a:t>
            </a:r>
            <a:r>
              <a:rPr sz="3200" b="1" spc="-5" dirty="0">
                <a:latin typeface="Times New Roman"/>
                <a:cs typeface="Times New Roman"/>
              </a:rPr>
              <a:t>Comprehensive</a:t>
            </a:r>
            <a:r>
              <a:rPr sz="3200" b="1" spc="0" dirty="0">
                <a:latin typeface="Times New Roman"/>
                <a:cs typeface="Times New Roman"/>
              </a:rPr>
              <a:t> </a:t>
            </a:r>
            <a:r>
              <a:rPr sz="3200" b="1" spc="-5" dirty="0">
                <a:latin typeface="Times New Roman"/>
                <a:cs typeface="Times New Roman"/>
              </a:rPr>
              <a:t>Wealth</a:t>
            </a:r>
            <a:endParaRPr sz="3200">
              <a:latin typeface="Times New Roman"/>
              <a:cs typeface="Times New Roman"/>
            </a:endParaRPr>
          </a:p>
        </p:txBody>
      </p:sp>
      <p:sp>
        <p:nvSpPr>
          <p:cNvPr id="4" name="object 4"/>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5" name="object 5"/>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8314" y="1655254"/>
            <a:ext cx="6607809" cy="3680460"/>
          </a:xfrm>
          <a:prstGeom prst="rect">
            <a:avLst/>
          </a:prstGeom>
        </p:spPr>
        <p:txBody>
          <a:bodyPr vert="horz" wrap="square" lIns="0" tIns="12700" rIns="0" bIns="0" rtlCol="0">
            <a:spAutoFit/>
          </a:bodyPr>
          <a:lstStyle/>
          <a:p>
            <a:pPr marL="12700">
              <a:lnSpc>
                <a:spcPct val="100000"/>
              </a:lnSpc>
              <a:spcBef>
                <a:spcPts val="100"/>
              </a:spcBef>
            </a:pPr>
            <a:r>
              <a:rPr sz="2400" b="1" i="1" spc="-5" dirty="0">
                <a:solidFill>
                  <a:srgbClr val="2E2B1F"/>
                </a:solidFill>
                <a:latin typeface="TimesNewRomanPS-BoldItalicMT"/>
                <a:cs typeface="TimesNewRomanPS-BoldItalicMT"/>
              </a:rPr>
              <a:t>Comprehensive wealth </a:t>
            </a:r>
            <a:r>
              <a:rPr sz="2400" b="1" dirty="0">
                <a:solidFill>
                  <a:srgbClr val="2E2B1F"/>
                </a:solidFill>
                <a:latin typeface="Times New Roman"/>
                <a:cs typeface="Times New Roman"/>
              </a:rPr>
              <a:t>and </a:t>
            </a:r>
            <a:r>
              <a:rPr sz="2400" b="1" i="1" spc="-5" dirty="0">
                <a:solidFill>
                  <a:srgbClr val="2E2B1F"/>
                </a:solidFill>
                <a:latin typeface="TimesNewRomanPS-BoldItalicMT"/>
                <a:cs typeface="TimesNewRomanPS-BoldItalicMT"/>
              </a:rPr>
              <a:t>multiple forms </a:t>
            </a:r>
            <a:r>
              <a:rPr sz="2400" b="1" i="1" dirty="0">
                <a:solidFill>
                  <a:srgbClr val="2E2B1F"/>
                </a:solidFill>
                <a:latin typeface="TimesNewRomanPS-BoldItalicMT"/>
                <a:cs typeface="TimesNewRomanPS-BoldItalicMT"/>
              </a:rPr>
              <a:t>of</a:t>
            </a:r>
            <a:r>
              <a:rPr sz="2400" b="1" i="1" spc="5" dirty="0">
                <a:solidFill>
                  <a:srgbClr val="2E2B1F"/>
                </a:solidFill>
                <a:latin typeface="TimesNewRomanPS-BoldItalicMT"/>
                <a:cs typeface="TimesNewRomanPS-BoldItalicMT"/>
              </a:rPr>
              <a:t> </a:t>
            </a:r>
            <a:r>
              <a:rPr sz="2400" b="1" i="1" spc="-5" dirty="0">
                <a:solidFill>
                  <a:srgbClr val="2E2B1F"/>
                </a:solidFill>
                <a:latin typeface="TimesNewRomanPS-BoldItalicMT"/>
                <a:cs typeface="TimesNewRomanPS-BoldItalicMT"/>
              </a:rPr>
              <a:t>capital</a:t>
            </a:r>
            <a:endParaRPr sz="2400">
              <a:latin typeface="TimesNewRomanPS-BoldItalicMT"/>
              <a:cs typeface="TimesNewRomanPS-BoldItalicMT"/>
            </a:endParaRPr>
          </a:p>
          <a:p>
            <a:pPr>
              <a:lnSpc>
                <a:spcPct val="100000"/>
              </a:lnSpc>
              <a:spcBef>
                <a:spcPts val="35"/>
              </a:spcBef>
            </a:pPr>
            <a:endParaRPr sz="2450">
              <a:latin typeface="Times New Roman"/>
              <a:cs typeface="Times New Roman"/>
            </a:endParaRPr>
          </a:p>
          <a:p>
            <a:pPr marL="317500" indent="-304800">
              <a:lnSpc>
                <a:spcPct val="100000"/>
              </a:lnSpc>
              <a:buAutoNum type="arabicPeriod" startAt="3"/>
              <a:tabLst>
                <a:tab pos="317500" algn="l"/>
              </a:tabLst>
            </a:pPr>
            <a:r>
              <a:rPr sz="2400" i="1" spc="-5" dirty="0">
                <a:solidFill>
                  <a:srgbClr val="2E2B1F"/>
                </a:solidFill>
                <a:latin typeface="Times New Roman"/>
                <a:cs typeface="Times New Roman"/>
              </a:rPr>
              <a:t>Natural</a:t>
            </a:r>
            <a:r>
              <a:rPr sz="2400" i="1" spc="-10" dirty="0">
                <a:solidFill>
                  <a:srgbClr val="2E2B1F"/>
                </a:solidFill>
                <a:latin typeface="Times New Roman"/>
                <a:cs typeface="Times New Roman"/>
              </a:rPr>
              <a:t> </a:t>
            </a:r>
            <a:r>
              <a:rPr sz="2400" i="1" spc="-5" dirty="0">
                <a:solidFill>
                  <a:srgbClr val="2E2B1F"/>
                </a:solidFill>
                <a:latin typeface="Times New Roman"/>
                <a:cs typeface="Times New Roman"/>
              </a:rPr>
              <a:t>capital</a:t>
            </a:r>
            <a:endParaRPr sz="2400">
              <a:latin typeface="Times New Roman"/>
              <a:cs typeface="Times New Roman"/>
            </a:endParaRPr>
          </a:p>
          <a:p>
            <a:pPr marL="469900">
              <a:lnSpc>
                <a:spcPct val="100000"/>
              </a:lnSpc>
              <a:spcBef>
                <a:spcPts val="20"/>
              </a:spcBef>
            </a:pPr>
            <a:r>
              <a:rPr sz="2400" spc="-5" dirty="0">
                <a:latin typeface="Times New Roman"/>
                <a:cs typeface="Times New Roman"/>
              </a:rPr>
              <a:t>Air, water, soil, forests, animals, minerals,</a:t>
            </a:r>
            <a:r>
              <a:rPr sz="2400" spc="25" dirty="0">
                <a:latin typeface="Times New Roman"/>
                <a:cs typeface="Times New Roman"/>
              </a:rPr>
              <a:t> </a:t>
            </a:r>
            <a:r>
              <a:rPr sz="2400" spc="-5" dirty="0">
                <a:latin typeface="Times New Roman"/>
                <a:cs typeface="Times New Roman"/>
              </a:rPr>
              <a:t>etc.</a:t>
            </a:r>
            <a:endParaRPr sz="2400">
              <a:latin typeface="Times New Roman"/>
              <a:cs typeface="Times New Roman"/>
            </a:endParaRPr>
          </a:p>
          <a:p>
            <a:pPr>
              <a:lnSpc>
                <a:spcPct val="100000"/>
              </a:lnSpc>
              <a:spcBef>
                <a:spcPts val="10"/>
              </a:spcBef>
            </a:pPr>
            <a:endParaRPr sz="2500">
              <a:latin typeface="Times New Roman"/>
              <a:cs typeface="Times New Roman"/>
            </a:endParaRPr>
          </a:p>
          <a:p>
            <a:pPr marL="317500" indent="-304800">
              <a:lnSpc>
                <a:spcPts val="2875"/>
              </a:lnSpc>
              <a:buAutoNum type="arabicPeriod" startAt="4"/>
              <a:tabLst>
                <a:tab pos="317500" algn="l"/>
              </a:tabLst>
            </a:pPr>
            <a:r>
              <a:rPr sz="2400" i="1" dirty="0">
                <a:solidFill>
                  <a:srgbClr val="2E2B1F"/>
                </a:solidFill>
                <a:latin typeface="Times New Roman"/>
                <a:cs typeface="Times New Roman"/>
              </a:rPr>
              <a:t>Human</a:t>
            </a:r>
            <a:r>
              <a:rPr sz="2400" i="1" spc="-5" dirty="0">
                <a:solidFill>
                  <a:srgbClr val="2E2B1F"/>
                </a:solidFill>
                <a:latin typeface="Times New Roman"/>
                <a:cs typeface="Times New Roman"/>
              </a:rPr>
              <a:t> capital</a:t>
            </a:r>
            <a:endParaRPr sz="2400">
              <a:latin typeface="Times New Roman"/>
              <a:cs typeface="Times New Roman"/>
            </a:endParaRPr>
          </a:p>
          <a:p>
            <a:pPr marL="469900">
              <a:lnSpc>
                <a:spcPts val="2875"/>
              </a:lnSpc>
            </a:pPr>
            <a:r>
              <a:rPr sz="2400" spc="-5" dirty="0">
                <a:latin typeface="Times New Roman"/>
                <a:cs typeface="Times New Roman"/>
              </a:rPr>
              <a:t>Education, health, skills, experience,</a:t>
            </a:r>
            <a:r>
              <a:rPr sz="2400" spc="5" dirty="0">
                <a:latin typeface="Times New Roman"/>
                <a:cs typeface="Times New Roman"/>
              </a:rPr>
              <a:t> </a:t>
            </a:r>
            <a:r>
              <a:rPr sz="2400" spc="-5" dirty="0">
                <a:latin typeface="Times New Roman"/>
                <a:cs typeface="Times New Roman"/>
              </a:rPr>
              <a:t>etc.</a:t>
            </a:r>
            <a:endParaRPr sz="2400">
              <a:latin typeface="Times New Roman"/>
              <a:cs typeface="Times New Roman"/>
            </a:endParaRPr>
          </a:p>
          <a:p>
            <a:pPr>
              <a:lnSpc>
                <a:spcPct val="100000"/>
              </a:lnSpc>
              <a:spcBef>
                <a:spcPts val="10"/>
              </a:spcBef>
            </a:pPr>
            <a:endParaRPr sz="2500">
              <a:latin typeface="Times New Roman"/>
              <a:cs typeface="Times New Roman"/>
            </a:endParaRPr>
          </a:p>
          <a:p>
            <a:pPr marL="317500" indent="-304800">
              <a:lnSpc>
                <a:spcPts val="2875"/>
              </a:lnSpc>
              <a:spcBef>
                <a:spcPts val="5"/>
              </a:spcBef>
              <a:buAutoNum type="arabicPeriod" startAt="5"/>
              <a:tabLst>
                <a:tab pos="317500" algn="l"/>
              </a:tabLst>
            </a:pPr>
            <a:r>
              <a:rPr sz="2400" i="1" spc="-5" dirty="0">
                <a:solidFill>
                  <a:srgbClr val="2E2B1F"/>
                </a:solidFill>
                <a:latin typeface="Times New Roman"/>
                <a:cs typeface="Times New Roman"/>
              </a:rPr>
              <a:t>Social</a:t>
            </a:r>
            <a:r>
              <a:rPr sz="2400" i="1" spc="-10" dirty="0">
                <a:solidFill>
                  <a:srgbClr val="2E2B1F"/>
                </a:solidFill>
                <a:latin typeface="Times New Roman"/>
                <a:cs typeface="Times New Roman"/>
              </a:rPr>
              <a:t> </a:t>
            </a:r>
            <a:r>
              <a:rPr sz="2400" i="1" spc="-5" dirty="0">
                <a:solidFill>
                  <a:srgbClr val="2E2B1F"/>
                </a:solidFill>
                <a:latin typeface="Times New Roman"/>
                <a:cs typeface="Times New Roman"/>
              </a:rPr>
              <a:t>capital</a:t>
            </a:r>
            <a:endParaRPr sz="2400">
              <a:latin typeface="Times New Roman"/>
              <a:cs typeface="Times New Roman"/>
            </a:endParaRPr>
          </a:p>
          <a:p>
            <a:pPr marL="469900">
              <a:lnSpc>
                <a:spcPts val="2875"/>
              </a:lnSpc>
            </a:pPr>
            <a:r>
              <a:rPr sz="2400" spc="-5" dirty="0">
                <a:latin typeface="Times New Roman"/>
                <a:cs typeface="Times New Roman"/>
              </a:rPr>
              <a:t>Social organization, networks, trust, markets,</a:t>
            </a:r>
            <a:r>
              <a:rPr sz="2400" spc="40" dirty="0">
                <a:latin typeface="Times New Roman"/>
                <a:cs typeface="Times New Roman"/>
              </a:rPr>
              <a:t> </a:t>
            </a:r>
            <a:r>
              <a:rPr sz="2400" spc="-10" dirty="0">
                <a:latin typeface="Times New Roman"/>
                <a:cs typeface="Times New Roman"/>
              </a:rPr>
              <a:t>etc.</a:t>
            </a:r>
            <a:endParaRPr sz="2400">
              <a:latin typeface="Times New Roman"/>
              <a:cs typeface="Times New Roman"/>
            </a:endParaRPr>
          </a:p>
        </p:txBody>
      </p:sp>
      <p:sp>
        <p:nvSpPr>
          <p:cNvPr id="3" name="object 3"/>
          <p:cNvSpPr txBox="1">
            <a:spLocks noGrp="1"/>
          </p:cNvSpPr>
          <p:nvPr>
            <p:ph type="title"/>
          </p:nvPr>
        </p:nvSpPr>
        <p:spPr>
          <a:xfrm>
            <a:off x="853512" y="547687"/>
            <a:ext cx="7285355" cy="513080"/>
          </a:xfrm>
          <a:prstGeom prst="rect">
            <a:avLst/>
          </a:prstGeom>
        </p:spPr>
        <p:txBody>
          <a:bodyPr vert="horz" wrap="square" lIns="0" tIns="12700" rIns="0" bIns="0" rtlCol="0">
            <a:spAutoFit/>
          </a:bodyPr>
          <a:lstStyle/>
          <a:p>
            <a:pPr marL="12700">
              <a:lnSpc>
                <a:spcPct val="100000"/>
              </a:lnSpc>
              <a:spcBef>
                <a:spcPts val="100"/>
              </a:spcBef>
            </a:pPr>
            <a:r>
              <a:rPr sz="3200" b="1" spc="-5" dirty="0">
                <a:latin typeface="Times New Roman"/>
                <a:cs typeface="Times New Roman"/>
              </a:rPr>
              <a:t>Characteristics </a:t>
            </a:r>
            <a:r>
              <a:rPr sz="3200" b="1" dirty="0">
                <a:latin typeface="Times New Roman"/>
                <a:cs typeface="Times New Roman"/>
              </a:rPr>
              <a:t>of </a:t>
            </a:r>
            <a:r>
              <a:rPr sz="3200" b="1" spc="-5" dirty="0">
                <a:latin typeface="Times New Roman"/>
                <a:cs typeface="Times New Roman"/>
              </a:rPr>
              <a:t>Comprehensive</a:t>
            </a:r>
            <a:r>
              <a:rPr sz="3200" b="1" spc="0" dirty="0">
                <a:latin typeface="Times New Roman"/>
                <a:cs typeface="Times New Roman"/>
              </a:rPr>
              <a:t> </a:t>
            </a:r>
            <a:r>
              <a:rPr sz="3200" b="1" spc="-5" dirty="0">
                <a:latin typeface="Times New Roman"/>
                <a:cs typeface="Times New Roman"/>
              </a:rPr>
              <a:t>Wealth</a:t>
            </a:r>
            <a:endParaRPr sz="3200">
              <a:latin typeface="Times New Roman"/>
              <a:cs typeface="Times New Roman"/>
            </a:endParaRPr>
          </a:p>
        </p:txBody>
      </p:sp>
      <p:sp>
        <p:nvSpPr>
          <p:cNvPr id="4" name="object 4"/>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5" name="object 5"/>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p:nvPr/>
        </p:nvSpPr>
        <p:spPr>
          <a:xfrm>
            <a:off x="407429" y="1655254"/>
            <a:ext cx="8060055" cy="4048760"/>
          </a:xfrm>
          <a:prstGeom prst="rect">
            <a:avLst/>
          </a:prstGeom>
        </p:spPr>
        <p:txBody>
          <a:bodyPr vert="horz" wrap="square" lIns="0" tIns="12700" rIns="0" bIns="0" rtlCol="0">
            <a:spAutoFit/>
          </a:bodyPr>
          <a:lstStyle/>
          <a:p>
            <a:pPr marL="12700">
              <a:lnSpc>
                <a:spcPct val="100000"/>
              </a:lnSpc>
              <a:spcBef>
                <a:spcPts val="100"/>
              </a:spcBef>
            </a:pPr>
            <a:r>
              <a:rPr sz="2400" b="1" i="1" spc="-5" dirty="0">
                <a:solidFill>
                  <a:srgbClr val="2E2B1F"/>
                </a:solidFill>
                <a:latin typeface="TimesNewRomanPS-BoldItalicMT"/>
                <a:cs typeface="TimesNewRomanPS-BoldItalicMT"/>
              </a:rPr>
              <a:t>Comprehensive wealth </a:t>
            </a:r>
            <a:r>
              <a:rPr sz="2400" b="1" dirty="0">
                <a:solidFill>
                  <a:srgbClr val="2E2B1F"/>
                </a:solidFill>
                <a:latin typeface="Times New Roman"/>
                <a:cs typeface="Times New Roman"/>
              </a:rPr>
              <a:t>and </a:t>
            </a:r>
            <a:r>
              <a:rPr sz="2400" b="1" i="1" spc="-5" dirty="0">
                <a:solidFill>
                  <a:srgbClr val="2E2B1F"/>
                </a:solidFill>
                <a:latin typeface="TimesNewRomanPS-BoldItalicMT"/>
                <a:cs typeface="TimesNewRomanPS-BoldItalicMT"/>
              </a:rPr>
              <a:t>multiple forms </a:t>
            </a:r>
            <a:r>
              <a:rPr sz="2400" b="1" i="1" dirty="0">
                <a:solidFill>
                  <a:srgbClr val="2E2B1F"/>
                </a:solidFill>
                <a:latin typeface="TimesNewRomanPS-BoldItalicMT"/>
                <a:cs typeface="TimesNewRomanPS-BoldItalicMT"/>
              </a:rPr>
              <a:t>of</a:t>
            </a:r>
            <a:r>
              <a:rPr sz="2400" b="1" i="1" spc="5" dirty="0">
                <a:solidFill>
                  <a:srgbClr val="2E2B1F"/>
                </a:solidFill>
                <a:latin typeface="TimesNewRomanPS-BoldItalicMT"/>
                <a:cs typeface="TimesNewRomanPS-BoldItalicMT"/>
              </a:rPr>
              <a:t> </a:t>
            </a:r>
            <a:r>
              <a:rPr sz="2400" b="1" i="1" spc="-5" dirty="0">
                <a:solidFill>
                  <a:srgbClr val="2E2B1F"/>
                </a:solidFill>
                <a:latin typeface="TimesNewRomanPS-BoldItalicMT"/>
                <a:cs typeface="TimesNewRomanPS-BoldItalicMT"/>
              </a:rPr>
              <a:t>capital</a:t>
            </a:r>
            <a:endParaRPr sz="2400">
              <a:latin typeface="TimesNewRomanPS-BoldItalicMT"/>
              <a:cs typeface="TimesNewRomanPS-BoldItalicMT"/>
            </a:endParaRPr>
          </a:p>
          <a:p>
            <a:pPr>
              <a:lnSpc>
                <a:spcPct val="100000"/>
              </a:lnSpc>
              <a:spcBef>
                <a:spcPts val="35"/>
              </a:spcBef>
            </a:pPr>
            <a:endParaRPr sz="2450">
              <a:latin typeface="Times New Roman"/>
              <a:cs typeface="Times New Roman"/>
            </a:endParaRPr>
          </a:p>
          <a:p>
            <a:pPr marL="317500" indent="-304800">
              <a:lnSpc>
                <a:spcPct val="100000"/>
              </a:lnSpc>
              <a:buAutoNum type="arabicPeriod" startAt="6"/>
              <a:tabLst>
                <a:tab pos="317500" algn="l"/>
              </a:tabLst>
            </a:pPr>
            <a:r>
              <a:rPr sz="2400" i="1" spc="-5" dirty="0">
                <a:solidFill>
                  <a:srgbClr val="2E2B1F"/>
                </a:solidFill>
                <a:latin typeface="Times New Roman"/>
                <a:cs typeface="Times New Roman"/>
              </a:rPr>
              <a:t>Intellectual</a:t>
            </a:r>
            <a:r>
              <a:rPr sz="2400" i="1" spc="-10" dirty="0">
                <a:solidFill>
                  <a:srgbClr val="2E2B1F"/>
                </a:solidFill>
                <a:latin typeface="Times New Roman"/>
                <a:cs typeface="Times New Roman"/>
              </a:rPr>
              <a:t> </a:t>
            </a:r>
            <a:r>
              <a:rPr sz="2400" i="1" spc="-5" dirty="0">
                <a:solidFill>
                  <a:srgbClr val="2E2B1F"/>
                </a:solidFill>
                <a:latin typeface="Times New Roman"/>
                <a:cs typeface="Times New Roman"/>
              </a:rPr>
              <a:t>capital</a:t>
            </a:r>
            <a:endParaRPr sz="2400">
              <a:latin typeface="Times New Roman"/>
              <a:cs typeface="Times New Roman"/>
            </a:endParaRPr>
          </a:p>
          <a:p>
            <a:pPr marL="469900">
              <a:lnSpc>
                <a:spcPct val="100000"/>
              </a:lnSpc>
              <a:spcBef>
                <a:spcPts val="20"/>
              </a:spcBef>
            </a:pPr>
            <a:r>
              <a:rPr sz="2400" spc="-5" dirty="0">
                <a:latin typeface="Times New Roman"/>
                <a:cs typeface="Times New Roman"/>
              </a:rPr>
              <a:t>Knowledge, </a:t>
            </a:r>
            <a:r>
              <a:rPr sz="2400" dirty="0">
                <a:latin typeface="Times New Roman"/>
                <a:cs typeface="Times New Roman"/>
              </a:rPr>
              <a:t>books, </a:t>
            </a:r>
            <a:r>
              <a:rPr sz="2400" spc="-5" dirty="0">
                <a:latin typeface="Times New Roman"/>
                <a:cs typeface="Times New Roman"/>
              </a:rPr>
              <a:t>patents, music,</a:t>
            </a:r>
            <a:r>
              <a:rPr sz="2400" spc="0" dirty="0">
                <a:latin typeface="Times New Roman"/>
                <a:cs typeface="Times New Roman"/>
              </a:rPr>
              <a:t> </a:t>
            </a:r>
            <a:r>
              <a:rPr sz="2400" spc="-5" dirty="0">
                <a:latin typeface="Times New Roman"/>
                <a:cs typeface="Times New Roman"/>
              </a:rPr>
              <a:t>etc.</a:t>
            </a:r>
            <a:endParaRPr sz="2400">
              <a:latin typeface="Times New Roman"/>
              <a:cs typeface="Times New Roman"/>
            </a:endParaRPr>
          </a:p>
          <a:p>
            <a:pPr>
              <a:lnSpc>
                <a:spcPct val="100000"/>
              </a:lnSpc>
              <a:spcBef>
                <a:spcPts val="10"/>
              </a:spcBef>
            </a:pPr>
            <a:endParaRPr sz="2500">
              <a:latin typeface="Times New Roman"/>
              <a:cs typeface="Times New Roman"/>
            </a:endParaRPr>
          </a:p>
          <a:p>
            <a:pPr marL="317500" indent="-304800">
              <a:lnSpc>
                <a:spcPts val="2875"/>
              </a:lnSpc>
              <a:buAutoNum type="arabicPeriod" startAt="7"/>
              <a:tabLst>
                <a:tab pos="317500" algn="l"/>
              </a:tabLst>
            </a:pPr>
            <a:r>
              <a:rPr sz="2400" i="1" spc="-5" dirty="0">
                <a:solidFill>
                  <a:srgbClr val="2E2B1F"/>
                </a:solidFill>
                <a:latin typeface="Times New Roman"/>
                <a:cs typeface="Times New Roman"/>
              </a:rPr>
              <a:t>Political</a:t>
            </a:r>
            <a:r>
              <a:rPr sz="2400" i="1" spc="-10" dirty="0">
                <a:solidFill>
                  <a:srgbClr val="2E2B1F"/>
                </a:solidFill>
                <a:latin typeface="Times New Roman"/>
                <a:cs typeface="Times New Roman"/>
              </a:rPr>
              <a:t> </a:t>
            </a:r>
            <a:r>
              <a:rPr sz="2400" i="1" spc="-5" dirty="0">
                <a:solidFill>
                  <a:srgbClr val="2E2B1F"/>
                </a:solidFill>
                <a:latin typeface="Times New Roman"/>
                <a:cs typeface="Times New Roman"/>
              </a:rPr>
              <a:t>capital</a:t>
            </a:r>
            <a:endParaRPr sz="2400">
              <a:latin typeface="Times New Roman"/>
              <a:cs typeface="Times New Roman"/>
            </a:endParaRPr>
          </a:p>
          <a:p>
            <a:pPr marL="469900">
              <a:lnSpc>
                <a:spcPts val="2875"/>
              </a:lnSpc>
            </a:pPr>
            <a:r>
              <a:rPr sz="2400" spc="-5" dirty="0">
                <a:latin typeface="Times New Roman"/>
                <a:cs typeface="Times New Roman"/>
              </a:rPr>
              <a:t>Political networks, and trust and access in these networks,</a:t>
            </a:r>
            <a:r>
              <a:rPr sz="2400" spc="75" dirty="0">
                <a:latin typeface="Times New Roman"/>
                <a:cs typeface="Times New Roman"/>
              </a:rPr>
              <a:t> </a:t>
            </a:r>
            <a:r>
              <a:rPr sz="2400" spc="-5" dirty="0">
                <a:latin typeface="Times New Roman"/>
                <a:cs typeface="Times New Roman"/>
              </a:rPr>
              <a:t>etc.</a:t>
            </a:r>
            <a:endParaRPr sz="2400">
              <a:latin typeface="Times New Roman"/>
              <a:cs typeface="Times New Roman"/>
            </a:endParaRPr>
          </a:p>
          <a:p>
            <a:pPr>
              <a:lnSpc>
                <a:spcPct val="100000"/>
              </a:lnSpc>
              <a:spcBef>
                <a:spcPts val="10"/>
              </a:spcBef>
            </a:pPr>
            <a:endParaRPr sz="2500">
              <a:latin typeface="Times New Roman"/>
              <a:cs typeface="Times New Roman"/>
            </a:endParaRPr>
          </a:p>
          <a:p>
            <a:pPr marL="317500" indent="-304800">
              <a:lnSpc>
                <a:spcPts val="2875"/>
              </a:lnSpc>
              <a:spcBef>
                <a:spcPts val="5"/>
              </a:spcBef>
              <a:buAutoNum type="arabicPeriod" startAt="8"/>
              <a:tabLst>
                <a:tab pos="317500" algn="l"/>
              </a:tabLst>
            </a:pPr>
            <a:r>
              <a:rPr sz="2400" i="1" spc="-5" dirty="0">
                <a:solidFill>
                  <a:srgbClr val="2E2B1F"/>
                </a:solidFill>
                <a:latin typeface="Times New Roman"/>
                <a:cs typeface="Times New Roman"/>
              </a:rPr>
              <a:t>Cultural</a:t>
            </a:r>
            <a:r>
              <a:rPr sz="2400" i="1" spc="-10" dirty="0">
                <a:solidFill>
                  <a:srgbClr val="2E2B1F"/>
                </a:solidFill>
                <a:latin typeface="Times New Roman"/>
                <a:cs typeface="Times New Roman"/>
              </a:rPr>
              <a:t> </a:t>
            </a:r>
            <a:r>
              <a:rPr sz="2400" i="1" spc="-5" dirty="0">
                <a:solidFill>
                  <a:srgbClr val="2E2B1F"/>
                </a:solidFill>
                <a:latin typeface="Times New Roman"/>
                <a:cs typeface="Times New Roman"/>
              </a:rPr>
              <a:t>capital</a:t>
            </a:r>
            <a:endParaRPr sz="2400">
              <a:latin typeface="Times New Roman"/>
              <a:cs typeface="Times New Roman"/>
            </a:endParaRPr>
          </a:p>
          <a:p>
            <a:pPr marL="469900" marR="84455">
              <a:lnSpc>
                <a:spcPts val="2900"/>
              </a:lnSpc>
              <a:spcBef>
                <a:spcPts val="70"/>
              </a:spcBef>
            </a:pPr>
            <a:r>
              <a:rPr sz="2400" spc="-5" dirty="0">
                <a:latin typeface="Times New Roman"/>
                <a:cs typeface="Times New Roman"/>
              </a:rPr>
              <a:t>Art, architecture, music, literature, sense </a:t>
            </a:r>
            <a:r>
              <a:rPr sz="2400" dirty="0">
                <a:latin typeface="Times New Roman"/>
                <a:cs typeface="Times New Roman"/>
              </a:rPr>
              <a:t>of </a:t>
            </a:r>
            <a:r>
              <a:rPr sz="2400" spc="-5" dirty="0">
                <a:latin typeface="Times New Roman"/>
                <a:cs typeface="Times New Roman"/>
              </a:rPr>
              <a:t>history and place,  </a:t>
            </a:r>
            <a:r>
              <a:rPr sz="2400" spc="-10" dirty="0">
                <a:latin typeface="Times New Roman"/>
                <a:cs typeface="Times New Roman"/>
              </a:rPr>
              <a:t>etc.</a:t>
            </a:r>
            <a:endParaRPr sz="2400">
              <a:latin typeface="Times New Roman"/>
              <a:cs typeface="Times New Roman"/>
            </a:endParaRPr>
          </a:p>
        </p:txBody>
      </p:sp>
      <p:sp>
        <p:nvSpPr>
          <p:cNvPr id="4" name="object 4"/>
          <p:cNvSpPr txBox="1">
            <a:spLocks noGrp="1"/>
          </p:cNvSpPr>
          <p:nvPr>
            <p:ph type="title"/>
          </p:nvPr>
        </p:nvSpPr>
        <p:spPr>
          <a:xfrm>
            <a:off x="849162" y="566737"/>
            <a:ext cx="7285355" cy="513080"/>
          </a:xfrm>
          <a:prstGeom prst="rect">
            <a:avLst/>
          </a:prstGeom>
        </p:spPr>
        <p:txBody>
          <a:bodyPr vert="horz" wrap="square" lIns="0" tIns="12700" rIns="0" bIns="0" rtlCol="0">
            <a:spAutoFit/>
          </a:bodyPr>
          <a:lstStyle/>
          <a:p>
            <a:pPr marL="12700">
              <a:lnSpc>
                <a:spcPct val="100000"/>
              </a:lnSpc>
              <a:spcBef>
                <a:spcPts val="100"/>
              </a:spcBef>
            </a:pPr>
            <a:r>
              <a:rPr sz="3200" b="1" spc="-5" dirty="0">
                <a:latin typeface="Times New Roman"/>
                <a:cs typeface="Times New Roman"/>
              </a:rPr>
              <a:t>Characteristics </a:t>
            </a:r>
            <a:r>
              <a:rPr sz="3200" b="1" dirty="0">
                <a:latin typeface="Times New Roman"/>
                <a:cs typeface="Times New Roman"/>
              </a:rPr>
              <a:t>of </a:t>
            </a:r>
            <a:r>
              <a:rPr sz="3200" b="1" spc="-5" dirty="0">
                <a:latin typeface="Times New Roman"/>
                <a:cs typeface="Times New Roman"/>
              </a:rPr>
              <a:t>Comprehensive</a:t>
            </a:r>
            <a:r>
              <a:rPr sz="3200" b="1" spc="0" dirty="0">
                <a:latin typeface="Times New Roman"/>
                <a:cs typeface="Times New Roman"/>
              </a:rPr>
              <a:t> </a:t>
            </a:r>
            <a:r>
              <a:rPr sz="3200" b="1" spc="-5" dirty="0">
                <a:latin typeface="Times New Roman"/>
                <a:cs typeface="Times New Roman"/>
              </a:rPr>
              <a:t>Wealth</a:t>
            </a:r>
            <a:endParaRPr sz="3200">
              <a:latin typeface="Times New Roman"/>
              <a:cs typeface="Times New Roman"/>
            </a:endParaRPr>
          </a:p>
        </p:txBody>
      </p:sp>
      <p:sp>
        <p:nvSpPr>
          <p:cNvPr id="5" name="object 5"/>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p:nvPr/>
        </p:nvSpPr>
        <p:spPr>
          <a:xfrm>
            <a:off x="543355" y="1251601"/>
            <a:ext cx="7683500" cy="5509260"/>
          </a:xfrm>
          <a:prstGeom prst="rect">
            <a:avLst/>
          </a:prstGeom>
        </p:spPr>
        <p:txBody>
          <a:bodyPr vert="horz" wrap="square" lIns="0" tIns="25400" rIns="0" bIns="0" rtlCol="0">
            <a:spAutoFit/>
          </a:bodyPr>
          <a:lstStyle/>
          <a:p>
            <a:pPr marL="469900" marR="3025140" indent="-457200">
              <a:lnSpc>
                <a:spcPts val="2870"/>
              </a:lnSpc>
              <a:spcBef>
                <a:spcPts val="200"/>
              </a:spcBef>
            </a:pPr>
            <a:r>
              <a:rPr sz="2400" b="1" spc="-5" dirty="0">
                <a:solidFill>
                  <a:srgbClr val="2E2B1F"/>
                </a:solidFill>
                <a:latin typeface="Times New Roman"/>
                <a:cs typeface="Times New Roman"/>
              </a:rPr>
              <a:t>Importance </a:t>
            </a:r>
            <a:r>
              <a:rPr sz="2400" b="1" dirty="0">
                <a:solidFill>
                  <a:srgbClr val="2E2B1F"/>
                </a:solidFill>
                <a:latin typeface="Times New Roman"/>
                <a:cs typeface="Times New Roman"/>
              </a:rPr>
              <a:t>of </a:t>
            </a:r>
            <a:r>
              <a:rPr sz="2400" b="1" spc="-5" dirty="0">
                <a:solidFill>
                  <a:srgbClr val="2E2B1F"/>
                </a:solidFill>
                <a:latin typeface="Times New Roman"/>
                <a:cs typeface="Times New Roman"/>
              </a:rPr>
              <a:t>policies </a:t>
            </a:r>
            <a:r>
              <a:rPr sz="2400" b="1" dirty="0">
                <a:solidFill>
                  <a:srgbClr val="2E2B1F"/>
                </a:solidFill>
                <a:latin typeface="Times New Roman"/>
                <a:cs typeface="Times New Roman"/>
              </a:rPr>
              <a:t>to </a:t>
            </a:r>
            <a:r>
              <a:rPr sz="2400" b="1" spc="-5" dirty="0">
                <a:solidFill>
                  <a:srgbClr val="2E2B1F"/>
                </a:solidFill>
                <a:latin typeface="Times New Roman"/>
                <a:cs typeface="Times New Roman"/>
              </a:rPr>
              <a:t>encourage  </a:t>
            </a:r>
            <a:r>
              <a:rPr sz="2400" spc="-5" dirty="0">
                <a:latin typeface="Times New Roman"/>
                <a:cs typeface="Times New Roman"/>
              </a:rPr>
              <a:t>Education and </a:t>
            </a:r>
            <a:r>
              <a:rPr sz="2400" dirty="0">
                <a:latin typeface="Times New Roman"/>
                <a:cs typeface="Times New Roman"/>
              </a:rPr>
              <a:t>good </a:t>
            </a:r>
            <a:r>
              <a:rPr sz="2400" spc="-5" dirty="0">
                <a:latin typeface="Times New Roman"/>
                <a:cs typeface="Times New Roman"/>
              </a:rPr>
              <a:t>health  Research</a:t>
            </a:r>
            <a:endParaRPr sz="2400">
              <a:latin typeface="Times New Roman"/>
              <a:cs typeface="Times New Roman"/>
            </a:endParaRPr>
          </a:p>
          <a:p>
            <a:pPr marL="469900" marR="5852160">
              <a:lnSpc>
                <a:spcPts val="2870"/>
              </a:lnSpc>
              <a:spcBef>
                <a:spcPts val="25"/>
              </a:spcBef>
            </a:pPr>
            <a:r>
              <a:rPr sz="2400" spc="-5" dirty="0">
                <a:latin typeface="Times New Roman"/>
                <a:cs typeface="Times New Roman"/>
              </a:rPr>
              <a:t>Saving  </a:t>
            </a:r>
            <a:r>
              <a:rPr sz="2400" dirty="0">
                <a:latin typeface="Times New Roman"/>
                <a:cs typeface="Times New Roman"/>
              </a:rPr>
              <a:t>Inv</a:t>
            </a:r>
            <a:r>
              <a:rPr sz="2400" spc="-5" dirty="0">
                <a:latin typeface="Times New Roman"/>
                <a:cs typeface="Times New Roman"/>
              </a:rPr>
              <a:t>e</a:t>
            </a:r>
            <a:r>
              <a:rPr sz="2400" dirty="0">
                <a:latin typeface="Times New Roman"/>
                <a:cs typeface="Times New Roman"/>
              </a:rPr>
              <a:t>s</a:t>
            </a:r>
            <a:r>
              <a:rPr sz="2400" spc="-5" dirty="0">
                <a:latin typeface="Times New Roman"/>
                <a:cs typeface="Times New Roman"/>
              </a:rPr>
              <a:t>tme</a:t>
            </a:r>
            <a:r>
              <a:rPr sz="2400" dirty="0">
                <a:latin typeface="Times New Roman"/>
                <a:cs typeface="Times New Roman"/>
              </a:rPr>
              <a:t>nt</a:t>
            </a:r>
            <a:endParaRPr sz="2400">
              <a:latin typeface="Times New Roman"/>
              <a:cs typeface="Times New Roman"/>
            </a:endParaRPr>
          </a:p>
          <a:p>
            <a:pPr>
              <a:lnSpc>
                <a:spcPct val="100000"/>
              </a:lnSpc>
              <a:spcBef>
                <a:spcPts val="30"/>
              </a:spcBef>
            </a:pPr>
            <a:endParaRPr sz="2400">
              <a:latin typeface="Times New Roman"/>
              <a:cs typeface="Times New Roman"/>
            </a:endParaRPr>
          </a:p>
          <a:p>
            <a:pPr marL="12700">
              <a:lnSpc>
                <a:spcPts val="2875"/>
              </a:lnSpc>
            </a:pPr>
            <a:r>
              <a:rPr sz="2400" b="1" spc="-5" dirty="0">
                <a:solidFill>
                  <a:srgbClr val="2E2B1F"/>
                </a:solidFill>
                <a:latin typeface="Times New Roman"/>
                <a:cs typeface="Times New Roman"/>
              </a:rPr>
              <a:t>Development strategies based </a:t>
            </a:r>
            <a:r>
              <a:rPr sz="2400" b="1" dirty="0">
                <a:solidFill>
                  <a:srgbClr val="2E2B1F"/>
                </a:solidFill>
                <a:latin typeface="Times New Roman"/>
                <a:cs typeface="Times New Roman"/>
              </a:rPr>
              <a:t>on </a:t>
            </a:r>
            <a:r>
              <a:rPr sz="2400" b="1" spc="-5" dirty="0">
                <a:solidFill>
                  <a:srgbClr val="2E2B1F"/>
                </a:solidFill>
                <a:latin typeface="Times New Roman"/>
                <a:cs typeface="Times New Roman"/>
              </a:rPr>
              <a:t>local</a:t>
            </a:r>
            <a:r>
              <a:rPr sz="2400" b="1" spc="5" dirty="0">
                <a:solidFill>
                  <a:srgbClr val="2E2B1F"/>
                </a:solidFill>
                <a:latin typeface="Times New Roman"/>
                <a:cs typeface="Times New Roman"/>
              </a:rPr>
              <a:t> </a:t>
            </a:r>
            <a:r>
              <a:rPr sz="2400" b="1" spc="-5" dirty="0">
                <a:solidFill>
                  <a:srgbClr val="2E2B1F"/>
                </a:solidFill>
                <a:latin typeface="Times New Roman"/>
                <a:cs typeface="Times New Roman"/>
              </a:rPr>
              <a:t>assets</a:t>
            </a:r>
            <a:endParaRPr sz="2400">
              <a:latin typeface="Times New Roman"/>
              <a:cs typeface="Times New Roman"/>
            </a:endParaRPr>
          </a:p>
          <a:p>
            <a:pPr marL="469900">
              <a:lnSpc>
                <a:spcPts val="2875"/>
              </a:lnSpc>
            </a:pPr>
            <a:r>
              <a:rPr sz="2400" spc="-5" dirty="0">
                <a:latin typeface="Times New Roman"/>
                <a:cs typeface="Times New Roman"/>
              </a:rPr>
              <a:t>Place-based wealth</a:t>
            </a:r>
            <a:endParaRPr sz="2400">
              <a:latin typeface="Times New Roman"/>
              <a:cs typeface="Times New Roman"/>
            </a:endParaRPr>
          </a:p>
          <a:p>
            <a:pPr>
              <a:lnSpc>
                <a:spcPct val="100000"/>
              </a:lnSpc>
              <a:spcBef>
                <a:spcPts val="10"/>
              </a:spcBef>
            </a:pPr>
            <a:endParaRPr sz="2500">
              <a:latin typeface="Times New Roman"/>
              <a:cs typeface="Times New Roman"/>
            </a:endParaRPr>
          </a:p>
          <a:p>
            <a:pPr marL="12700">
              <a:lnSpc>
                <a:spcPct val="100000"/>
              </a:lnSpc>
            </a:pPr>
            <a:r>
              <a:rPr sz="2400" b="1" spc="-5" dirty="0">
                <a:solidFill>
                  <a:srgbClr val="2E2B1F"/>
                </a:solidFill>
                <a:latin typeface="Times New Roman"/>
                <a:cs typeface="Times New Roman"/>
              </a:rPr>
              <a:t>Attention </a:t>
            </a:r>
            <a:r>
              <a:rPr sz="2400" b="1" dirty="0">
                <a:solidFill>
                  <a:srgbClr val="2E2B1F"/>
                </a:solidFill>
                <a:latin typeface="Times New Roman"/>
                <a:cs typeface="Times New Roman"/>
              </a:rPr>
              <a:t>to the </a:t>
            </a:r>
            <a:r>
              <a:rPr sz="2400" b="1" spc="-5" dirty="0">
                <a:solidFill>
                  <a:srgbClr val="2E2B1F"/>
                </a:solidFill>
                <a:latin typeface="Times New Roman"/>
                <a:cs typeface="Times New Roman"/>
              </a:rPr>
              <a:t>distribution </a:t>
            </a:r>
            <a:r>
              <a:rPr sz="2400" b="1" dirty="0">
                <a:solidFill>
                  <a:srgbClr val="2E2B1F"/>
                </a:solidFill>
                <a:latin typeface="Times New Roman"/>
                <a:cs typeface="Times New Roman"/>
              </a:rPr>
              <a:t>of </a:t>
            </a:r>
            <a:r>
              <a:rPr sz="2400" b="1" spc="-5" dirty="0">
                <a:solidFill>
                  <a:srgbClr val="2E2B1F"/>
                </a:solidFill>
                <a:latin typeface="Times New Roman"/>
                <a:cs typeface="Times New Roman"/>
              </a:rPr>
              <a:t>income </a:t>
            </a:r>
            <a:r>
              <a:rPr sz="2400" b="1" dirty="0">
                <a:solidFill>
                  <a:srgbClr val="2E2B1F"/>
                </a:solidFill>
                <a:latin typeface="Times New Roman"/>
                <a:cs typeface="Times New Roman"/>
              </a:rPr>
              <a:t>and</a:t>
            </a:r>
            <a:r>
              <a:rPr sz="2400" b="1" spc="0" dirty="0">
                <a:solidFill>
                  <a:srgbClr val="2E2B1F"/>
                </a:solidFill>
                <a:latin typeface="Times New Roman"/>
                <a:cs typeface="Times New Roman"/>
              </a:rPr>
              <a:t> </a:t>
            </a:r>
            <a:r>
              <a:rPr sz="2400" b="1" spc="-5" dirty="0">
                <a:solidFill>
                  <a:srgbClr val="2E2B1F"/>
                </a:solidFill>
                <a:latin typeface="Times New Roman"/>
                <a:cs typeface="Times New Roman"/>
              </a:rPr>
              <a:t>wealth</a:t>
            </a:r>
            <a:endParaRPr sz="2400">
              <a:latin typeface="Times New Roman"/>
              <a:cs typeface="Times New Roman"/>
            </a:endParaRPr>
          </a:p>
          <a:p>
            <a:pPr marL="469900">
              <a:lnSpc>
                <a:spcPct val="100000"/>
              </a:lnSpc>
              <a:spcBef>
                <a:spcPts val="20"/>
              </a:spcBef>
            </a:pPr>
            <a:r>
              <a:rPr sz="2400" spc="-5" dirty="0">
                <a:latin typeface="Times New Roman"/>
                <a:cs typeface="Times New Roman"/>
              </a:rPr>
              <a:t>Across </a:t>
            </a:r>
            <a:r>
              <a:rPr sz="2400" dirty="0">
                <a:latin typeface="Times New Roman"/>
                <a:cs typeface="Times New Roman"/>
              </a:rPr>
              <a:t>groups </a:t>
            </a:r>
            <a:r>
              <a:rPr sz="2400" spc="-5" dirty="0">
                <a:latin typeface="Times New Roman"/>
                <a:cs typeface="Times New Roman"/>
              </a:rPr>
              <a:t>and</a:t>
            </a:r>
            <a:r>
              <a:rPr sz="2400" dirty="0">
                <a:latin typeface="Times New Roman"/>
                <a:cs typeface="Times New Roman"/>
              </a:rPr>
              <a:t> </a:t>
            </a:r>
            <a:r>
              <a:rPr sz="2400" spc="-5" dirty="0">
                <a:latin typeface="Times New Roman"/>
                <a:cs typeface="Times New Roman"/>
              </a:rPr>
              <a:t>places</a:t>
            </a:r>
            <a:endParaRPr sz="2400">
              <a:latin typeface="Times New Roman"/>
              <a:cs typeface="Times New Roman"/>
            </a:endParaRPr>
          </a:p>
          <a:p>
            <a:pPr>
              <a:lnSpc>
                <a:spcPct val="100000"/>
              </a:lnSpc>
              <a:spcBef>
                <a:spcPts val="35"/>
              </a:spcBef>
            </a:pPr>
            <a:endParaRPr sz="2450">
              <a:latin typeface="Times New Roman"/>
              <a:cs typeface="Times New Roman"/>
            </a:endParaRPr>
          </a:p>
          <a:p>
            <a:pPr marL="469900" marR="5080" indent="-457200">
              <a:lnSpc>
                <a:spcPct val="100099"/>
              </a:lnSpc>
            </a:pPr>
            <a:r>
              <a:rPr sz="2400" b="1" spc="-5" dirty="0">
                <a:solidFill>
                  <a:srgbClr val="2E2B1F"/>
                </a:solidFill>
                <a:latin typeface="Times New Roman"/>
                <a:cs typeface="Times New Roman"/>
              </a:rPr>
              <a:t>Attention </a:t>
            </a:r>
            <a:r>
              <a:rPr sz="2400" b="1" dirty="0">
                <a:solidFill>
                  <a:srgbClr val="2E2B1F"/>
                </a:solidFill>
                <a:latin typeface="Times New Roman"/>
                <a:cs typeface="Times New Roman"/>
              </a:rPr>
              <a:t>to the </a:t>
            </a:r>
            <a:r>
              <a:rPr sz="2400" b="1" spc="-5" dirty="0">
                <a:solidFill>
                  <a:srgbClr val="2E2B1F"/>
                </a:solidFill>
                <a:latin typeface="Times New Roman"/>
                <a:cs typeface="Times New Roman"/>
              </a:rPr>
              <a:t>returns </a:t>
            </a:r>
            <a:r>
              <a:rPr sz="2400" b="1" dirty="0">
                <a:solidFill>
                  <a:srgbClr val="2E2B1F"/>
                </a:solidFill>
                <a:latin typeface="Times New Roman"/>
                <a:cs typeface="Times New Roman"/>
              </a:rPr>
              <a:t>to </a:t>
            </a:r>
            <a:r>
              <a:rPr sz="2400" b="1" spc="-5" dirty="0">
                <a:solidFill>
                  <a:srgbClr val="2E2B1F"/>
                </a:solidFill>
                <a:latin typeface="Times New Roman"/>
                <a:cs typeface="Times New Roman"/>
              </a:rPr>
              <a:t>investment in public assets  </a:t>
            </a:r>
            <a:r>
              <a:rPr sz="2400" spc="-5" dirty="0">
                <a:latin typeface="Times New Roman"/>
                <a:cs typeface="Times New Roman"/>
              </a:rPr>
              <a:t>Relationship between public investment and private wealth  creation</a:t>
            </a:r>
            <a:endParaRPr sz="2400">
              <a:latin typeface="Times New Roman"/>
              <a:cs typeface="Times New Roman"/>
            </a:endParaRPr>
          </a:p>
        </p:txBody>
      </p:sp>
      <p:sp>
        <p:nvSpPr>
          <p:cNvPr id="4" name="object 4"/>
          <p:cNvSpPr txBox="1">
            <a:spLocks noGrp="1"/>
          </p:cNvSpPr>
          <p:nvPr>
            <p:ph type="title"/>
          </p:nvPr>
        </p:nvSpPr>
        <p:spPr>
          <a:xfrm>
            <a:off x="2655158" y="552958"/>
            <a:ext cx="3772535" cy="574040"/>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Times New Roman"/>
                <a:cs typeface="Times New Roman"/>
              </a:rPr>
              <a:t>Policy</a:t>
            </a:r>
            <a:r>
              <a:rPr sz="3600" b="1" spc="-45" dirty="0">
                <a:latin typeface="Times New Roman"/>
                <a:cs typeface="Times New Roman"/>
              </a:rPr>
              <a:t> </a:t>
            </a:r>
            <a:r>
              <a:rPr sz="3600" b="1" spc="-5" dirty="0">
                <a:latin typeface="Times New Roman"/>
                <a:cs typeface="Times New Roman"/>
              </a:rPr>
              <a:t>Implications</a:t>
            </a:r>
            <a:endParaRPr sz="3600">
              <a:latin typeface="Times New Roman"/>
              <a:cs typeface="Times New Roman"/>
            </a:endParaRPr>
          </a:p>
        </p:txBody>
      </p:sp>
      <p:sp>
        <p:nvSpPr>
          <p:cNvPr id="5" name="object 5"/>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OTR_1_line_2_color_PMS.jpg"/>
          <p:cNvPicPr>
            <a:picLocks noChangeAspect="1"/>
          </p:cNvPicPr>
          <p:nvPr/>
        </p:nvPicPr>
        <p:blipFill>
          <a:blip r:embed="rId3" cstate="print"/>
          <a:stretch>
            <a:fillRect/>
          </a:stretch>
        </p:blipFill>
        <p:spPr>
          <a:xfrm>
            <a:off x="228600" y="762000"/>
            <a:ext cx="8534400" cy="1628491"/>
          </a:xfrm>
          <a:prstGeom prst="rect">
            <a:avLst/>
          </a:prstGeom>
        </p:spPr>
      </p:pic>
      <p:sp>
        <p:nvSpPr>
          <p:cNvPr id="6" name="Rectangle 5"/>
          <p:cNvSpPr/>
          <p:nvPr/>
        </p:nvSpPr>
        <p:spPr>
          <a:xfrm>
            <a:off x="0" y="2964602"/>
            <a:ext cx="9144000" cy="389339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95491" y="3601278"/>
            <a:ext cx="4965847" cy="3416320"/>
          </a:xfrm>
          <a:prstGeom prst="rect">
            <a:avLst/>
          </a:prstGeom>
          <a:noFill/>
        </p:spPr>
        <p:txBody>
          <a:bodyPr wrap="none" rtlCol="0">
            <a:spAutoFit/>
          </a:bodyPr>
          <a:lstStyle/>
          <a:p>
            <a:pPr algn="ctr"/>
            <a:endParaRPr lang="en-US" sz="2400" dirty="0">
              <a:solidFill>
                <a:srgbClr val="5C1E14"/>
              </a:solidFill>
              <a:latin typeface="Helvetica" charset="0"/>
              <a:ea typeface="Helvetica" charset="0"/>
              <a:cs typeface="Helvetica" charset="0"/>
            </a:endParaRPr>
          </a:p>
          <a:p>
            <a:pPr algn="ctr"/>
            <a:r>
              <a:rPr lang="en-US" sz="2400" dirty="0">
                <a:solidFill>
                  <a:srgbClr val="5C1E14"/>
                </a:solidFill>
                <a:latin typeface="Helvetica" charset="0"/>
                <a:ea typeface="Helvetica" charset="0"/>
                <a:cs typeface="Helvetica" charset="0"/>
              </a:rPr>
              <a:t/>
            </a:r>
            <a:br>
              <a:rPr lang="en-US" sz="2400" dirty="0">
                <a:solidFill>
                  <a:srgbClr val="5C1E14"/>
                </a:solidFill>
                <a:latin typeface="Helvetica" charset="0"/>
                <a:ea typeface="Helvetica" charset="0"/>
                <a:cs typeface="Helvetica" charset="0"/>
              </a:rPr>
            </a:br>
            <a:r>
              <a:rPr lang="en-US" sz="2400" dirty="0">
                <a:solidFill>
                  <a:schemeClr val="accent2">
                    <a:lumMod val="75000"/>
                  </a:schemeClr>
                </a:solidFill>
                <a:latin typeface="Helvetica" charset="0"/>
                <a:ea typeface="Helvetica" charset="0"/>
                <a:cs typeface="Helvetica" charset="0"/>
              </a:rPr>
              <a:t>WWW.RURALGENERATION.ORG</a:t>
            </a:r>
            <a:r>
              <a:rPr lang="en-US" sz="2400" dirty="0">
                <a:solidFill>
                  <a:srgbClr val="BD3E29"/>
                </a:solidFill>
                <a:latin typeface="Helvetica" charset="0"/>
                <a:ea typeface="Helvetica" charset="0"/>
                <a:cs typeface="Helvetica" charset="0"/>
              </a:rPr>
              <a:t/>
            </a:r>
            <a:br>
              <a:rPr lang="en-US" sz="2400" dirty="0">
                <a:solidFill>
                  <a:srgbClr val="BD3E29"/>
                </a:solidFill>
                <a:latin typeface="Helvetica" charset="0"/>
                <a:ea typeface="Helvetica" charset="0"/>
                <a:cs typeface="Helvetica" charset="0"/>
              </a:rPr>
            </a:br>
            <a:r>
              <a:rPr lang="en-US" sz="2400" dirty="0">
                <a:solidFill>
                  <a:srgbClr val="5C1E14"/>
                </a:solidFill>
                <a:latin typeface="Helvetica" charset="0"/>
                <a:ea typeface="Helvetica" charset="0"/>
                <a:cs typeface="Helvetica" charset="0"/>
              </a:rPr>
              <a:t/>
            </a:r>
            <a:br>
              <a:rPr lang="en-US" sz="2400" dirty="0">
                <a:solidFill>
                  <a:srgbClr val="5C1E14"/>
                </a:solidFill>
                <a:latin typeface="Helvetica" charset="0"/>
                <a:ea typeface="Helvetica" charset="0"/>
                <a:cs typeface="Helvetica" charset="0"/>
              </a:rPr>
            </a:br>
            <a:r>
              <a:rPr lang="en-US" sz="2400" dirty="0">
                <a:solidFill>
                  <a:schemeClr val="accent2">
                    <a:lumMod val="50000"/>
                  </a:schemeClr>
                </a:solidFill>
                <a:latin typeface="Helvetica" charset="0"/>
                <a:ea typeface="Helvetica" charset="0"/>
                <a:cs typeface="Helvetica" charset="0"/>
              </a:rPr>
              <a:t>WWW.KYRUX.ORG</a:t>
            </a:r>
            <a:r>
              <a:rPr lang="en-US" sz="2400" dirty="0">
                <a:solidFill>
                  <a:srgbClr val="5C1E14"/>
                </a:solidFill>
                <a:latin typeface="Helvetica" charset="0"/>
                <a:ea typeface="Helvetica" charset="0"/>
                <a:cs typeface="Helvetica" charset="0"/>
              </a:rPr>
              <a:t/>
            </a:r>
            <a:br>
              <a:rPr lang="en-US" sz="2400" dirty="0">
                <a:solidFill>
                  <a:srgbClr val="5C1E14"/>
                </a:solidFill>
                <a:latin typeface="Helvetica" charset="0"/>
                <a:ea typeface="Helvetica" charset="0"/>
                <a:cs typeface="Helvetica" charset="0"/>
              </a:rPr>
            </a:br>
            <a:r>
              <a:rPr lang="en-US" sz="2400" dirty="0">
                <a:solidFill>
                  <a:srgbClr val="5C1E14"/>
                </a:solidFill>
                <a:latin typeface="Helvetica" charset="0"/>
                <a:ea typeface="Helvetica" charset="0"/>
                <a:cs typeface="Helvetica" charset="0"/>
              </a:rPr>
              <a:t/>
            </a:r>
            <a:br>
              <a:rPr lang="en-US" sz="2400" dirty="0">
                <a:solidFill>
                  <a:srgbClr val="5C1E14"/>
                </a:solidFill>
                <a:latin typeface="Helvetica" charset="0"/>
                <a:ea typeface="Helvetica" charset="0"/>
                <a:cs typeface="Helvetica" charset="0"/>
              </a:rPr>
            </a:br>
            <a:r>
              <a:rPr lang="en-US" sz="2400" dirty="0">
                <a:solidFill>
                  <a:srgbClr val="5C1E14"/>
                </a:solidFill>
                <a:latin typeface="Helvetica" charset="0"/>
                <a:ea typeface="Helvetica" charset="0"/>
                <a:cs typeface="Helvetica" charset="0"/>
              </a:rPr>
              <a:t>WWW.OUTPOSTWINONA.ORG</a:t>
            </a:r>
            <a:br>
              <a:rPr lang="en-US" sz="2400" dirty="0">
                <a:solidFill>
                  <a:srgbClr val="5C1E14"/>
                </a:solidFill>
                <a:latin typeface="Helvetica" charset="0"/>
                <a:ea typeface="Helvetica" charset="0"/>
                <a:cs typeface="Helvetica" charset="0"/>
              </a:rPr>
            </a:br>
            <a:endParaRPr lang="en-US" sz="2400" dirty="0">
              <a:solidFill>
                <a:srgbClr val="5C1E14"/>
              </a:solidFill>
              <a:latin typeface="Helvetica" charset="0"/>
              <a:ea typeface="Helvetica" charset="0"/>
              <a:cs typeface="Helvetica" charset="0"/>
            </a:endParaRPr>
          </a:p>
          <a:p>
            <a:pPr algn="ctr"/>
            <a:endParaRPr lang="en-US" sz="2400" dirty="0">
              <a:solidFill>
                <a:srgbClr val="5C1E14"/>
              </a:solidFill>
              <a:latin typeface="Helvetica" charset="0"/>
              <a:ea typeface="Helvetica" charset="0"/>
              <a:cs typeface="Helvetica" charset="0"/>
            </a:endParaRPr>
          </a:p>
        </p:txBody>
      </p:sp>
      <p:sp>
        <p:nvSpPr>
          <p:cNvPr id="5" name="Rectangle 4"/>
          <p:cNvSpPr/>
          <p:nvPr/>
        </p:nvSpPr>
        <p:spPr>
          <a:xfrm>
            <a:off x="2209800" y="3515380"/>
            <a:ext cx="5337230" cy="523220"/>
          </a:xfrm>
          <a:prstGeom prst="rect">
            <a:avLst/>
          </a:prstGeom>
        </p:spPr>
        <p:txBody>
          <a:bodyPr wrap="none">
            <a:spAutoFit/>
          </a:bodyPr>
          <a:lstStyle/>
          <a:p>
            <a:pPr algn="ctr"/>
            <a:r>
              <a:rPr lang="en-US" sz="2800" dirty="0">
                <a:solidFill>
                  <a:srgbClr val="BD3E29"/>
                </a:solidFill>
                <a:latin typeface="Helvetica" charset="0"/>
                <a:ea typeface="Helvetica" charset="0"/>
                <a:cs typeface="Helvetica" charset="0"/>
              </a:rPr>
              <a:t>WWW.ARTOFTHERURAL.ORG</a:t>
            </a:r>
          </a:p>
        </p:txBody>
      </p:sp>
    </p:spTree>
    <p:extLst>
      <p:ext uri="{BB962C8B-B14F-4D97-AF65-F5344CB8AC3E}">
        <p14:creationId xmlns:p14="http://schemas.microsoft.com/office/powerpoint/2010/main" val="4217437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093" t="-1" r="1870" b="-193"/>
          <a:stretch/>
        </p:blipFill>
        <p:spPr>
          <a:xfrm>
            <a:off x="0" y="0"/>
            <a:ext cx="9144000" cy="6858000"/>
          </a:xfrm>
          <a:prstGeom prst="rect">
            <a:avLst/>
          </a:prstGeom>
        </p:spPr>
      </p:pic>
      <p:sp>
        <p:nvSpPr>
          <p:cNvPr id="3" name="TextBox 2"/>
          <p:cNvSpPr txBox="1"/>
          <p:nvPr/>
        </p:nvSpPr>
        <p:spPr>
          <a:xfrm>
            <a:off x="990600" y="450764"/>
            <a:ext cx="7317602" cy="1815882"/>
          </a:xfrm>
          <a:prstGeom prst="rect">
            <a:avLst/>
          </a:prstGeom>
          <a:noFill/>
        </p:spPr>
        <p:txBody>
          <a:bodyPr wrap="square" rtlCol="0">
            <a:spAutoFit/>
          </a:bodyPr>
          <a:lstStyle/>
          <a:p>
            <a:pPr algn="ctr"/>
            <a:r>
              <a:rPr lang="en-US" sz="2800" dirty="0">
                <a:solidFill>
                  <a:schemeClr val="bg2"/>
                </a:solidFill>
              </a:rPr>
              <a:t>At Art of the Rural, we work to advance rural culture and quality of life through relationships that connect communities, cultivate dialogue, and forward rural-urban exchange. </a:t>
            </a:r>
          </a:p>
        </p:txBody>
      </p:sp>
    </p:spTree>
    <p:extLst>
      <p:ext uri="{BB962C8B-B14F-4D97-AF65-F5344CB8AC3E}">
        <p14:creationId xmlns:p14="http://schemas.microsoft.com/office/powerpoint/2010/main" val="297430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OTR_1_line_2_color_PMS.jpg"/>
          <p:cNvPicPr>
            <a:picLocks noChangeAspect="1"/>
          </p:cNvPicPr>
          <p:nvPr/>
        </p:nvPicPr>
        <p:blipFill>
          <a:blip r:embed="rId2" cstate="print"/>
          <a:stretch>
            <a:fillRect/>
          </a:stretch>
        </p:blipFill>
        <p:spPr>
          <a:xfrm>
            <a:off x="76200" y="5985594"/>
            <a:ext cx="4572000" cy="872406"/>
          </a:xfrm>
          <a:prstGeom prst="rect">
            <a:avLst/>
          </a:prstGeom>
        </p:spPr>
      </p:pic>
      <p:pic>
        <p:nvPicPr>
          <p:cNvPr id="5" name="Picture 4" descr="appalshop_emboss_large_FINAL.png"/>
          <p:cNvPicPr>
            <a:picLocks noChangeAspect="1"/>
          </p:cNvPicPr>
          <p:nvPr/>
        </p:nvPicPr>
        <p:blipFill>
          <a:blip r:embed="rId3" cstate="print"/>
          <a:stretch>
            <a:fillRect/>
          </a:stretch>
        </p:blipFill>
        <p:spPr>
          <a:xfrm>
            <a:off x="5257800" y="5943600"/>
            <a:ext cx="3733800" cy="78687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4606"/>
          <a:stretch/>
        </p:blipFill>
        <p:spPr>
          <a:xfrm>
            <a:off x="0" y="-41353"/>
            <a:ext cx="9144000" cy="58521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350" y="1154987"/>
            <a:ext cx="7759700" cy="4655820"/>
          </a:xfrm>
          <a:prstGeom prst="rect">
            <a:avLst/>
          </a:prstGeom>
        </p:spPr>
      </p:pic>
    </p:spTree>
    <p:extLst>
      <p:ext uri="{BB962C8B-B14F-4D97-AF65-F5344CB8AC3E}">
        <p14:creationId xmlns:p14="http://schemas.microsoft.com/office/powerpoint/2010/main" val="1042304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2500"/>
            <a:ext cx="9144000" cy="498487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4" name="object 4"/>
          <p:cNvSpPr/>
          <p:nvPr/>
        </p:nvSpPr>
        <p:spPr>
          <a:xfrm>
            <a:off x="7543800" y="6295519"/>
            <a:ext cx="1600200" cy="4571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2500"/>
            <a:ext cx="9144000" cy="443477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48640" y="5618408"/>
            <a:ext cx="4679315" cy="1119505"/>
          </a:xfrm>
          <a:prstGeom prst="rect">
            <a:avLst/>
          </a:prstGeom>
        </p:spPr>
        <p:txBody>
          <a:bodyPr vert="horz" wrap="square" lIns="0" tIns="12700" rIns="0" bIns="0" rtlCol="0">
            <a:spAutoFit/>
          </a:bodyPr>
          <a:lstStyle/>
          <a:p>
            <a:pPr marL="194945" indent="-182245">
              <a:lnSpc>
                <a:spcPts val="2875"/>
              </a:lnSpc>
              <a:spcBef>
                <a:spcPts val="100"/>
              </a:spcBef>
              <a:buChar char="•"/>
              <a:tabLst>
                <a:tab pos="195580" algn="l"/>
              </a:tabLst>
            </a:pPr>
            <a:r>
              <a:rPr sz="2400" spc="-5" dirty="0">
                <a:latin typeface="Times New Roman"/>
                <a:cs typeface="Times New Roman"/>
              </a:rPr>
              <a:t>Regional</a:t>
            </a:r>
            <a:r>
              <a:rPr sz="2400" spc="-10" dirty="0">
                <a:latin typeface="Times New Roman"/>
                <a:cs typeface="Times New Roman"/>
              </a:rPr>
              <a:t> </a:t>
            </a:r>
            <a:r>
              <a:rPr sz="2400" spc="-5" dirty="0">
                <a:latin typeface="Times New Roman"/>
                <a:cs typeface="Times New Roman"/>
              </a:rPr>
              <a:t>Networks</a:t>
            </a:r>
            <a:endParaRPr sz="2400">
              <a:latin typeface="Times New Roman"/>
              <a:cs typeface="Times New Roman"/>
            </a:endParaRPr>
          </a:p>
          <a:p>
            <a:pPr marL="194945" indent="-182245">
              <a:lnSpc>
                <a:spcPts val="2865"/>
              </a:lnSpc>
              <a:buChar char="•"/>
              <a:tabLst>
                <a:tab pos="195580" algn="l"/>
              </a:tabLst>
            </a:pPr>
            <a:r>
              <a:rPr sz="2400" spc="-5" dirty="0">
                <a:latin typeface="Times New Roman"/>
                <a:cs typeface="Times New Roman"/>
              </a:rPr>
              <a:t>Rural Creative Placemaking</a:t>
            </a:r>
            <a:r>
              <a:rPr sz="2400" spc="-35" dirty="0">
                <a:latin typeface="Times New Roman"/>
                <a:cs typeface="Times New Roman"/>
              </a:rPr>
              <a:t> </a:t>
            </a:r>
            <a:r>
              <a:rPr sz="2400" spc="-5" dirty="0">
                <a:latin typeface="Times New Roman"/>
                <a:cs typeface="Times New Roman"/>
              </a:rPr>
              <a:t>Summit</a:t>
            </a:r>
            <a:endParaRPr sz="2400">
              <a:latin typeface="Times New Roman"/>
              <a:cs typeface="Times New Roman"/>
            </a:endParaRPr>
          </a:p>
          <a:p>
            <a:pPr marL="194945" indent="-182245">
              <a:lnSpc>
                <a:spcPts val="2875"/>
              </a:lnSpc>
              <a:buChar char="•"/>
              <a:tabLst>
                <a:tab pos="195580" algn="l"/>
              </a:tabLst>
            </a:pPr>
            <a:r>
              <a:rPr sz="2400" spc="-5" dirty="0">
                <a:latin typeface="Times New Roman"/>
                <a:cs typeface="Times New Roman"/>
              </a:rPr>
              <a:t>Digital Learning</a:t>
            </a:r>
            <a:r>
              <a:rPr sz="2400" spc="-10" dirty="0">
                <a:latin typeface="Times New Roman"/>
                <a:cs typeface="Times New Roman"/>
              </a:rPr>
              <a:t> </a:t>
            </a:r>
            <a:r>
              <a:rPr sz="2400" spc="-5" dirty="0">
                <a:latin typeface="Times New Roman"/>
                <a:cs typeface="Times New Roman"/>
              </a:rPr>
              <a:t>Commons</a:t>
            </a:r>
            <a:endParaRPr sz="2400">
              <a:latin typeface="Times New Roman"/>
              <a:cs typeface="Times New Roman"/>
            </a:endParaRPr>
          </a:p>
        </p:txBody>
      </p:sp>
      <p:sp>
        <p:nvSpPr>
          <p:cNvPr id="4" name="object 4"/>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5" name="object 5"/>
          <p:cNvSpPr/>
          <p:nvPr/>
        </p:nvSpPr>
        <p:spPr>
          <a:xfrm>
            <a:off x="7543800" y="6283768"/>
            <a:ext cx="1600200" cy="4572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7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28234" cy="6858000"/>
          </a:xfrm>
          <a:prstGeom prst="rect">
            <a:avLst/>
          </a:prstGeom>
        </p:spPr>
      </p:pic>
    </p:spTree>
    <p:extLst>
      <p:ext uri="{BB962C8B-B14F-4D97-AF65-F5344CB8AC3E}">
        <p14:creationId xmlns:p14="http://schemas.microsoft.com/office/powerpoint/2010/main" val="3396224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OTR_1_line_2_color_PMS.jpg"/>
          <p:cNvPicPr>
            <a:picLocks noChangeAspect="1"/>
          </p:cNvPicPr>
          <p:nvPr/>
        </p:nvPicPr>
        <p:blipFill>
          <a:blip r:embed="rId2" cstate="print"/>
          <a:stretch>
            <a:fillRect/>
          </a:stretch>
        </p:blipFill>
        <p:spPr>
          <a:xfrm>
            <a:off x="304800" y="6183764"/>
            <a:ext cx="3124200" cy="59614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396" t="47569" r="46703" b="4427"/>
          <a:stretch/>
        </p:blipFill>
        <p:spPr>
          <a:xfrm>
            <a:off x="6229775" y="5993105"/>
            <a:ext cx="2761825" cy="8648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5867400"/>
            <a:ext cx="2057400" cy="113390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099834"/>
          </a:xfrm>
          <a:prstGeom prst="rect">
            <a:avLst/>
          </a:prstGeom>
        </p:spPr>
      </p:pic>
    </p:spTree>
    <p:extLst>
      <p:ext uri="{BB962C8B-B14F-4D97-AF65-F5344CB8AC3E}">
        <p14:creationId xmlns:p14="http://schemas.microsoft.com/office/powerpoint/2010/main" val="2173656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p:nvPr/>
        </p:nvSpPr>
        <p:spPr>
          <a:xfrm>
            <a:off x="556161" y="896083"/>
            <a:ext cx="3546485" cy="45163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37825" y="846218"/>
            <a:ext cx="3560070" cy="462321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539228" y="6379461"/>
            <a:ext cx="1600200" cy="4571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41870" y="491901"/>
            <a:ext cx="7660257" cy="57451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4" name="object 4"/>
          <p:cNvSpPr/>
          <p:nvPr/>
        </p:nvSpPr>
        <p:spPr>
          <a:xfrm>
            <a:off x="7543800" y="6363234"/>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48761" y="1128863"/>
            <a:ext cx="4428984" cy="468240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12075" y="506166"/>
            <a:ext cx="5204460" cy="6202045"/>
          </a:xfrm>
          <a:custGeom>
            <a:avLst/>
            <a:gdLst/>
            <a:ahLst/>
            <a:cxnLst/>
            <a:rect l="l" t="t" r="r" b="b"/>
            <a:pathLst>
              <a:path w="5204459" h="6202045">
                <a:moveTo>
                  <a:pt x="0" y="0"/>
                </a:moveTo>
                <a:lnTo>
                  <a:pt x="5203996" y="0"/>
                </a:lnTo>
                <a:lnTo>
                  <a:pt x="5203996" y="6201870"/>
                </a:lnTo>
                <a:lnTo>
                  <a:pt x="0" y="6201870"/>
                </a:lnTo>
                <a:lnTo>
                  <a:pt x="0" y="0"/>
                </a:lnTo>
                <a:close/>
              </a:path>
            </a:pathLst>
          </a:custGeom>
          <a:ln w="19050">
            <a:solidFill>
              <a:srgbClr val="000000"/>
            </a:solidFill>
          </a:ln>
        </p:spPr>
        <p:txBody>
          <a:bodyPr wrap="square" lIns="0" tIns="0" rIns="0" bIns="0" rtlCol="0"/>
          <a:lstStyle/>
          <a:p>
            <a:endParaRPr/>
          </a:p>
        </p:txBody>
      </p:sp>
      <p:sp>
        <p:nvSpPr>
          <p:cNvPr id="4" name="object 4"/>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5" name="object 5"/>
          <p:cNvSpPr/>
          <p:nvPr/>
        </p:nvSpPr>
        <p:spPr>
          <a:xfrm>
            <a:off x="7539228" y="6379461"/>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2" name="Rectangle 1"/>
          <p:cNvSpPr/>
          <p:nvPr/>
        </p:nvSpPr>
        <p:spPr>
          <a:xfrm>
            <a:off x="457200" y="6172200"/>
            <a:ext cx="8991600" cy="584775"/>
          </a:xfrm>
          <a:prstGeom prst="rect">
            <a:avLst/>
          </a:prstGeom>
        </p:spPr>
        <p:txBody>
          <a:bodyPr wrap="square">
            <a:spAutoFit/>
          </a:bodyPr>
          <a:lstStyle/>
          <a:p>
            <a:r>
              <a:rPr lang="en-US" sz="3200" dirty="0">
                <a:latin typeface="Calibri" charset="0"/>
                <a:ea typeface="Calibri" charset="0"/>
                <a:cs typeface="Times New Roman" charset="0"/>
              </a:rPr>
              <a:t>Our potential is only as strong as our connection.</a:t>
            </a:r>
            <a:endParaRPr lang="en-US" sz="3200" dirty="0"/>
          </a:p>
        </p:txBody>
      </p:sp>
    </p:spTree>
    <p:extLst>
      <p:ext uri="{BB962C8B-B14F-4D97-AF65-F5344CB8AC3E}">
        <p14:creationId xmlns:p14="http://schemas.microsoft.com/office/powerpoint/2010/main" val="1151874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2800" y="1752600"/>
            <a:ext cx="184666" cy="369332"/>
          </a:xfrm>
          <a:prstGeom prst="rect">
            <a:avLst/>
          </a:prstGeom>
          <a:noFill/>
        </p:spPr>
        <p:txBody>
          <a:bodyPr wrap="none" rtlCol="0">
            <a:spAutoFit/>
          </a:bodyPr>
          <a:lstStyle/>
          <a:p>
            <a:endParaRPr lang="en-US"/>
          </a:p>
        </p:txBody>
      </p:sp>
      <p:sp>
        <p:nvSpPr>
          <p:cNvPr id="4" name="Rectangle 3"/>
          <p:cNvSpPr/>
          <p:nvPr/>
        </p:nvSpPr>
        <p:spPr>
          <a:xfrm>
            <a:off x="533400" y="1981200"/>
            <a:ext cx="8382000" cy="4832093"/>
          </a:xfrm>
          <a:prstGeom prst="rect">
            <a:avLst/>
          </a:prstGeom>
        </p:spPr>
        <p:txBody>
          <a:bodyPr wrap="square">
            <a:spAutoFit/>
          </a:bodyPr>
          <a:lstStyle/>
          <a:p>
            <a:endParaRPr lang="en-US" sz="2800" b="1" dirty="0"/>
          </a:p>
          <a:p>
            <a:r>
              <a:rPr lang="en-US" sz="2800" b="1" dirty="0"/>
              <a:t>Focus:</a:t>
            </a:r>
            <a:r>
              <a:rPr lang="en-US" sz="2800" dirty="0"/>
              <a:t> build a collective impact model that leverages our social, cultural and natural resources to address sustainability, regional cohesion, and rural quality of life.</a:t>
            </a:r>
          </a:p>
          <a:p>
            <a:endParaRPr lang="en-US" sz="2800" dirty="0"/>
          </a:p>
          <a:p>
            <a:r>
              <a:rPr lang="en-US" sz="2800" b="1" dirty="0"/>
              <a:t>Partners:</a:t>
            </a:r>
            <a:r>
              <a:rPr lang="en-US" sz="2800" dirty="0"/>
              <a:t> Art of the Rural in partnership with </a:t>
            </a:r>
            <a:r>
              <a:rPr lang="en-US" sz="2800" dirty="0" err="1"/>
              <a:t>ArtPlace</a:t>
            </a:r>
            <a:r>
              <a:rPr lang="en-US" sz="2800" dirty="0"/>
              <a:t> America, the Center for Rural Strategies and National Rural Assembly, First Peoples Fund, the Mississippi Center for Cultural Production, the National Endowment for the Arts, the Rural Policy Research Institute, and Springboard for the Arts. </a:t>
            </a:r>
          </a:p>
        </p:txBody>
      </p:sp>
      <p:sp>
        <p:nvSpPr>
          <p:cNvPr id="2" name="TextBox 1"/>
          <p:cNvSpPr txBox="1"/>
          <p:nvPr/>
        </p:nvSpPr>
        <p:spPr>
          <a:xfrm>
            <a:off x="0" y="228600"/>
            <a:ext cx="9144000" cy="1938992"/>
          </a:xfrm>
          <a:prstGeom prst="rect">
            <a:avLst/>
          </a:prstGeom>
          <a:noFill/>
        </p:spPr>
        <p:txBody>
          <a:bodyPr wrap="square" rtlCol="0">
            <a:spAutoFit/>
          </a:bodyPr>
          <a:lstStyle/>
          <a:p>
            <a:pPr algn="ctr"/>
            <a:r>
              <a:rPr lang="en-US" sz="4000" b="1" dirty="0">
                <a:solidFill>
                  <a:schemeClr val="accent3"/>
                </a:solidFill>
              </a:rPr>
              <a:t>National Rural Generation Summit across the Mississippi Delta</a:t>
            </a:r>
          </a:p>
          <a:p>
            <a:pPr algn="ctr"/>
            <a:r>
              <a:rPr lang="en-US" sz="4000" b="1" dirty="0">
                <a:solidFill>
                  <a:schemeClr val="accent3"/>
                </a:solidFill>
              </a:rPr>
              <a:t>May 22-24, 2019</a:t>
            </a:r>
            <a:endParaRPr lang="en-US" sz="4000" dirty="0">
              <a:solidFill>
                <a:schemeClr val="accent3"/>
              </a:solidFill>
            </a:endParaRPr>
          </a:p>
        </p:txBody>
      </p:sp>
    </p:spTree>
    <p:extLst>
      <p:ext uri="{BB962C8B-B14F-4D97-AF65-F5344CB8AC3E}">
        <p14:creationId xmlns:p14="http://schemas.microsoft.com/office/powerpoint/2010/main" val="3480630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p:nvPr/>
        </p:nvSpPr>
        <p:spPr>
          <a:xfrm>
            <a:off x="2209800" y="2514600"/>
            <a:ext cx="4267200" cy="5715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057400" y="1066800"/>
            <a:ext cx="5057140" cy="7490460"/>
          </a:xfrm>
          <a:custGeom>
            <a:avLst/>
            <a:gdLst/>
            <a:ahLst/>
            <a:cxnLst/>
            <a:rect l="l" t="t" r="r" b="b"/>
            <a:pathLst>
              <a:path w="4904740" h="6271259">
                <a:moveTo>
                  <a:pt x="0" y="0"/>
                </a:moveTo>
                <a:lnTo>
                  <a:pt x="4904324" y="0"/>
                </a:lnTo>
                <a:lnTo>
                  <a:pt x="4904324" y="6270993"/>
                </a:lnTo>
                <a:lnTo>
                  <a:pt x="0" y="6270993"/>
                </a:lnTo>
                <a:lnTo>
                  <a:pt x="0" y="0"/>
                </a:lnTo>
                <a:close/>
              </a:path>
            </a:pathLst>
          </a:custGeom>
          <a:ln w="19050">
            <a:solidFill>
              <a:srgbClr val="000000"/>
            </a:solidFill>
          </a:ln>
        </p:spPr>
        <p:txBody>
          <a:bodyPr wrap="square" lIns="0" tIns="0" rIns="0" bIns="0" rtlCol="0"/>
          <a:lstStyle/>
          <a:p>
            <a:endParaRPr/>
          </a:p>
        </p:txBody>
      </p:sp>
      <p:sp>
        <p:nvSpPr>
          <p:cNvPr id="5" name="object 5"/>
          <p:cNvSpPr/>
          <p:nvPr/>
        </p:nvSpPr>
        <p:spPr>
          <a:xfrm>
            <a:off x="7539228" y="6379461"/>
            <a:ext cx="1600200" cy="457199"/>
          </a:xfrm>
          <a:prstGeom prst="rect">
            <a:avLst/>
          </a:prstGeom>
          <a:blipFill>
            <a:blip r:embed="rId4" cstate="print"/>
            <a:stretch>
              <a:fillRect/>
            </a:stretch>
          </a:blipFill>
        </p:spPr>
        <p:txBody>
          <a:bodyPr wrap="square" lIns="0" tIns="0" rIns="0" bIns="0" rtlCol="0"/>
          <a:lstStyle/>
          <a:p>
            <a:endParaRPr/>
          </a:p>
        </p:txBody>
      </p:sp>
      <p:pic>
        <p:nvPicPr>
          <p:cNvPr id="7" name="Picture 6" descr="Screen Shot 2018-08-05 at 8.28.4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4183"/>
            <a:ext cx="9144000" cy="2204217"/>
          </a:xfrm>
          <a:prstGeom prst="rect">
            <a:avLst/>
          </a:prstGeom>
        </p:spPr>
      </p:pic>
    </p:spTree>
    <p:extLst>
      <p:ext uri="{BB962C8B-B14F-4D97-AF65-F5344CB8AC3E}">
        <p14:creationId xmlns:p14="http://schemas.microsoft.com/office/powerpoint/2010/main" val="3531610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0200" y="2946950"/>
            <a:ext cx="6264275" cy="645160"/>
          </a:xfrm>
          <a:prstGeom prst="rect">
            <a:avLst/>
          </a:prstGeom>
        </p:spPr>
        <p:txBody>
          <a:bodyPr vert="horz" wrap="square" lIns="0" tIns="14604" rIns="0" bIns="0" rtlCol="0">
            <a:spAutoFit/>
          </a:bodyPr>
          <a:lstStyle/>
          <a:p>
            <a:pPr marL="12700">
              <a:lnSpc>
                <a:spcPct val="100000"/>
              </a:lnSpc>
              <a:spcBef>
                <a:spcPts val="114"/>
              </a:spcBef>
            </a:pPr>
            <a:endParaRPr sz="4050" dirty="0">
              <a:latin typeface="Times New Roman"/>
              <a:cs typeface="Times New Roman"/>
            </a:endParaRPr>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pic>
        <p:nvPicPr>
          <p:cNvPr id="5" name="Picture 4" descr="Screen Shot 2018-08-02 at 7.22.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33400"/>
            <a:ext cx="6858000" cy="1472208"/>
          </a:xfrm>
          <a:prstGeom prst="rect">
            <a:avLst/>
          </a:prstGeom>
        </p:spPr>
      </p:pic>
      <p:pic>
        <p:nvPicPr>
          <p:cNvPr id="6" name="Picture 5" descr="Screen Shot 2018-08-02 at 7.23.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08" y="1981200"/>
            <a:ext cx="7823200" cy="4267199"/>
          </a:xfrm>
          <a:prstGeom prst="rect">
            <a:avLst/>
          </a:prstGeom>
        </p:spPr>
      </p:pic>
    </p:spTree>
    <p:extLst>
      <p:ext uri="{BB962C8B-B14F-4D97-AF65-F5344CB8AC3E}">
        <p14:creationId xmlns:p14="http://schemas.microsoft.com/office/powerpoint/2010/main" val="3125534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0200" y="2971800"/>
            <a:ext cx="6257925" cy="645160"/>
          </a:xfrm>
          <a:prstGeom prst="rect">
            <a:avLst/>
          </a:prstGeom>
        </p:spPr>
        <p:txBody>
          <a:bodyPr vert="horz" wrap="square" lIns="0" tIns="14604" rIns="0" bIns="0" rtlCol="0">
            <a:spAutoFit/>
          </a:bodyPr>
          <a:lstStyle/>
          <a:p>
            <a:pPr marL="12700">
              <a:lnSpc>
                <a:spcPct val="100000"/>
              </a:lnSpc>
              <a:spcBef>
                <a:spcPts val="114"/>
              </a:spcBef>
            </a:pPr>
            <a:endParaRPr sz="4050" dirty="0">
              <a:latin typeface="Times New Roman"/>
              <a:cs typeface="Times New Roman"/>
            </a:endParaRPr>
          </a:p>
        </p:txBody>
      </p:sp>
      <p:pic>
        <p:nvPicPr>
          <p:cNvPr id="11" name="Picture 10" descr="Screen Shot 2018-08-02 at 7.22.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
        <p:nvSpPr>
          <p:cNvPr id="4" name="TextBox 3"/>
          <p:cNvSpPr txBox="1"/>
          <p:nvPr/>
        </p:nvSpPr>
        <p:spPr>
          <a:xfrm>
            <a:off x="3810000" y="5410200"/>
            <a:ext cx="5105400" cy="523220"/>
          </a:xfrm>
          <a:prstGeom prst="rect">
            <a:avLst/>
          </a:prstGeom>
          <a:noFill/>
        </p:spPr>
        <p:txBody>
          <a:bodyPr wrap="square" rtlCol="0">
            <a:spAutoFit/>
          </a:bodyPr>
          <a:lstStyle/>
          <a:p>
            <a:r>
              <a:rPr lang="en-US" sz="2800" b="1" dirty="0"/>
              <a:t>Invested in 16 projects</a:t>
            </a:r>
          </a:p>
        </p:txBody>
      </p:sp>
    </p:spTree>
    <p:extLst>
      <p:ext uri="{BB962C8B-B14F-4D97-AF65-F5344CB8AC3E}">
        <p14:creationId xmlns:p14="http://schemas.microsoft.com/office/powerpoint/2010/main" val="1282821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457200" y="381000"/>
            <a:ext cx="8229600" cy="1861406"/>
          </a:xfrm>
          <a:prstGeom prst="rect">
            <a:avLst/>
          </a:prstGeom>
        </p:spPr>
        <p:txBody>
          <a:bodyPr vert="horz" wrap="square" lIns="0" tIns="14604" rIns="0" bIns="0" rtlCol="0">
            <a:spAutoFit/>
          </a:bodyPr>
          <a:lstStyle/>
          <a:p>
            <a:pPr marL="12700" algn="ctr">
              <a:lnSpc>
                <a:spcPct val="100000"/>
              </a:lnSpc>
              <a:spcBef>
                <a:spcPts val="114"/>
              </a:spcBef>
            </a:pPr>
            <a:r>
              <a:rPr lang="en-US" dirty="0"/>
              <a:t>DRA Creative </a:t>
            </a:r>
            <a:r>
              <a:rPr lang="en-US" dirty="0" err="1"/>
              <a:t>Placemaking</a:t>
            </a:r>
            <a:r>
              <a:rPr lang="en-US" dirty="0"/>
              <a:t> Fosters </a:t>
            </a:r>
            <a:br>
              <a:rPr lang="en-US" dirty="0"/>
            </a:br>
            <a:r>
              <a:rPr lang="en-US" dirty="0"/>
              <a:t>Economic Development</a:t>
            </a:r>
            <a:br>
              <a:rPr lang="en-US" dirty="0"/>
            </a:br>
            <a:endParaRPr dirty="0"/>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
        <p:nvSpPr>
          <p:cNvPr id="5" name="TextBox 4"/>
          <p:cNvSpPr txBox="1"/>
          <p:nvPr/>
        </p:nvSpPr>
        <p:spPr>
          <a:xfrm>
            <a:off x="304800" y="2057400"/>
            <a:ext cx="8077200" cy="4401205"/>
          </a:xfrm>
          <a:prstGeom prst="rect">
            <a:avLst/>
          </a:prstGeom>
          <a:noFill/>
        </p:spPr>
        <p:txBody>
          <a:bodyPr wrap="square" rtlCol="0">
            <a:spAutoFit/>
          </a:bodyPr>
          <a:lstStyle/>
          <a:p>
            <a:r>
              <a:rPr lang="en-US" sz="2800" dirty="0"/>
              <a:t>Revitalizes vacant and underutilized land, buildings, and infrastructure;</a:t>
            </a:r>
            <a:br>
              <a:rPr lang="en-US" sz="2800" dirty="0"/>
            </a:br>
            <a:r>
              <a:rPr lang="en-US" sz="2800" dirty="0"/>
              <a:t/>
            </a:r>
            <a:br>
              <a:rPr lang="en-US" sz="2800" dirty="0"/>
            </a:br>
            <a:r>
              <a:rPr lang="en-US" sz="2800" dirty="0"/>
              <a:t>Supports job creation in construction, local businesses, and cultural activities;</a:t>
            </a:r>
            <a:br>
              <a:rPr lang="en-US" sz="2800" dirty="0"/>
            </a:br>
            <a:r>
              <a:rPr lang="en-US" sz="2800" dirty="0"/>
              <a:t/>
            </a:r>
            <a:br>
              <a:rPr lang="en-US" sz="2800" dirty="0"/>
            </a:br>
            <a:r>
              <a:rPr lang="en-US" sz="2800" dirty="0"/>
              <a:t>Expands entrepreneurial ranks of artists and designers;</a:t>
            </a:r>
            <a:br>
              <a:rPr lang="en-US" sz="2800" dirty="0"/>
            </a:br>
            <a:r>
              <a:rPr lang="en-US" sz="2800" dirty="0"/>
              <a:t/>
            </a:r>
            <a:br>
              <a:rPr lang="en-US" sz="2800" dirty="0"/>
            </a:br>
            <a:endParaRPr lang="en-US" sz="2800" dirty="0"/>
          </a:p>
        </p:txBody>
      </p:sp>
    </p:spTree>
    <p:extLst>
      <p:ext uri="{BB962C8B-B14F-4D97-AF65-F5344CB8AC3E}">
        <p14:creationId xmlns:p14="http://schemas.microsoft.com/office/powerpoint/2010/main" val="92615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4900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0" y="0"/>
            <a:ext cx="8763000" cy="4539062"/>
          </a:xfrm>
          <a:prstGeom prst="rect">
            <a:avLst/>
          </a:prstGeom>
        </p:spPr>
        <p:txBody>
          <a:bodyPr vert="horz" wrap="square" lIns="0" tIns="14604" rIns="0" bIns="0" rtlCol="0">
            <a:spAutoFit/>
          </a:bodyPr>
          <a:lstStyle/>
          <a:p>
            <a:pPr marL="12700" algn="ctr">
              <a:lnSpc>
                <a:spcPct val="100000"/>
              </a:lnSpc>
              <a:spcBef>
                <a:spcPts val="114"/>
              </a:spcBef>
            </a:pPr>
            <a:r>
              <a:rPr lang="en-US" sz="4050" dirty="0"/>
              <a:t>               </a:t>
            </a:r>
            <a:br>
              <a:rPr lang="en-US" sz="4050" dirty="0"/>
            </a:br>
            <a:r>
              <a:rPr lang="en-US" sz="4050" dirty="0"/>
              <a:t/>
            </a:r>
            <a:br>
              <a:rPr lang="en-US" sz="4050" dirty="0"/>
            </a:br>
            <a:r>
              <a:rPr lang="en-US" sz="4050" dirty="0"/>
              <a:t/>
            </a:r>
            <a:br>
              <a:rPr lang="en-US" sz="4050" dirty="0"/>
            </a:br>
            <a:r>
              <a:rPr lang="en-US" sz="4050" dirty="0"/>
              <a:t/>
            </a:r>
            <a:br>
              <a:rPr lang="en-US" sz="4050" dirty="0"/>
            </a:br>
            <a:r>
              <a:rPr lang="en-US" dirty="0"/>
              <a:t>Crossroads: Change in Rural America</a:t>
            </a:r>
            <a:br>
              <a:rPr lang="en-US" dirty="0"/>
            </a:br>
            <a:r>
              <a:rPr lang="en-US" dirty="0"/>
              <a:t>Supporting a National Conversation</a:t>
            </a:r>
            <a:br>
              <a:rPr lang="en-US" dirty="0"/>
            </a:br>
            <a:r>
              <a:rPr lang="en-US" sz="3200" dirty="0">
                <a:solidFill>
                  <a:schemeClr val="tx1"/>
                </a:solidFill>
              </a:rPr>
              <a:t> </a:t>
            </a:r>
            <a:br>
              <a:rPr lang="en-US" sz="3200" dirty="0">
                <a:solidFill>
                  <a:schemeClr val="tx1"/>
                </a:solidFill>
              </a:rPr>
            </a:br>
            <a:endParaRPr sz="2000" dirty="0">
              <a:solidFill>
                <a:schemeClr val="tx1"/>
              </a:solidFill>
            </a:endParaRPr>
          </a:p>
        </p:txBody>
      </p:sp>
      <p:pic>
        <p:nvPicPr>
          <p:cNvPr id="7" name="Picture 6" descr="th.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6698"/>
            <a:ext cx="2057400" cy="2126902"/>
          </a:xfrm>
          <a:prstGeom prst="rect">
            <a:avLst/>
          </a:prstGeom>
        </p:spPr>
      </p:pic>
      <p:sp>
        <p:nvSpPr>
          <p:cNvPr id="4" name="TextBox 3"/>
          <p:cNvSpPr txBox="1"/>
          <p:nvPr/>
        </p:nvSpPr>
        <p:spPr>
          <a:xfrm>
            <a:off x="457200" y="4038600"/>
            <a:ext cx="8382000" cy="2677656"/>
          </a:xfrm>
          <a:prstGeom prst="rect">
            <a:avLst/>
          </a:prstGeom>
          <a:noFill/>
        </p:spPr>
        <p:txBody>
          <a:bodyPr wrap="square" rtlCol="0">
            <a:spAutoFit/>
          </a:bodyPr>
          <a:lstStyle/>
          <a:p>
            <a:r>
              <a:rPr lang="en-US" sz="2800" dirty="0"/>
              <a:t>RUPRI is partnering with Museum on </a:t>
            </a:r>
            <a:r>
              <a:rPr lang="en-US" sz="2800" dirty="0" err="1"/>
              <a:t>Mainstreet</a:t>
            </a:r>
            <a:r>
              <a:rPr lang="en-US" sz="2800" dirty="0"/>
              <a:t> partnership with the State Humanities Councils to work with exhibition communities in Rural America to reflect on how their community has changed and challenge them to vision their future together.</a:t>
            </a:r>
            <a:br>
              <a:rPr lang="en-US" sz="2800" dirty="0"/>
            </a:br>
            <a:endParaRPr lang="en-US" sz="2800" dirty="0"/>
          </a:p>
        </p:txBody>
      </p:sp>
    </p:spTree>
    <p:extLst>
      <p:ext uri="{BB962C8B-B14F-4D97-AF65-F5344CB8AC3E}">
        <p14:creationId xmlns:p14="http://schemas.microsoft.com/office/powerpoint/2010/main" val="2059544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8-08-05 at 3.07.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37000" cy="1447800"/>
          </a:xfrm>
          <a:prstGeom prst="rect">
            <a:avLst/>
          </a:prstGeom>
        </p:spPr>
      </p:pic>
      <p:pic>
        <p:nvPicPr>
          <p:cNvPr id="5" name="Picture 4" descr="Screen Shot 2018-08-05 at 3.07.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5136989"/>
          </a:xfrm>
          <a:prstGeom prst="rect">
            <a:avLst/>
          </a:prstGeom>
        </p:spPr>
      </p:pic>
    </p:spTree>
    <p:extLst>
      <p:ext uri="{BB962C8B-B14F-4D97-AF65-F5344CB8AC3E}">
        <p14:creationId xmlns:p14="http://schemas.microsoft.com/office/powerpoint/2010/main" val="307227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62400" y="381001"/>
            <a:ext cx="5029200" cy="6494086"/>
          </a:xfrm>
          <a:prstGeom prst="rect">
            <a:avLst/>
          </a:prstGeom>
        </p:spPr>
        <p:txBody>
          <a:bodyPr wrap="square">
            <a:spAutoFit/>
          </a:bodyPr>
          <a:lstStyle/>
          <a:p>
            <a:r>
              <a:rPr lang="en-US" sz="2800" dirty="0"/>
              <a:t>In 2008, Minnesota's voters passed the Clean Water, Land and Legacy Amendment (Legacy Amendment) to the Minnesota Constitution to: protect drinking water sources; to protect, enhance, and restore wetlands, prairies, forests, and fish, game, and wildlife habitat; to preserve arts and cultural heritage; to support parks and trails; and to protect, enhance, and restore lakes, rivers, streams, and groundwater.</a:t>
            </a:r>
          </a:p>
          <a:p>
            <a:endParaRPr lang="en-US" sz="2400" dirty="0"/>
          </a:p>
        </p:txBody>
      </p:sp>
      <p:pic>
        <p:nvPicPr>
          <p:cNvPr id="4" name="Picture 3" descr="legacy_logo_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91" y="0"/>
            <a:ext cx="3589020" cy="6858000"/>
          </a:xfrm>
          <a:prstGeom prst="rect">
            <a:avLst/>
          </a:prstGeom>
        </p:spPr>
      </p:pic>
    </p:spTree>
    <p:extLst>
      <p:ext uri="{BB962C8B-B14F-4D97-AF65-F5344CB8AC3E}">
        <p14:creationId xmlns:p14="http://schemas.microsoft.com/office/powerpoint/2010/main" val="2843295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8-02 at 8.47.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3526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02 at 8.52.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0"/>
            <a:ext cx="8305801" cy="6858000"/>
          </a:xfrm>
          <a:prstGeom prst="rect">
            <a:avLst/>
          </a:prstGeom>
        </p:spPr>
      </p:pic>
    </p:spTree>
    <p:extLst>
      <p:ext uri="{BB962C8B-B14F-4D97-AF65-F5344CB8AC3E}">
        <p14:creationId xmlns:p14="http://schemas.microsoft.com/office/powerpoint/2010/main" val="918356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6550" y="2946950"/>
            <a:ext cx="6257925" cy="645160"/>
          </a:xfrm>
          <a:prstGeom prst="rect">
            <a:avLst/>
          </a:prstGeom>
        </p:spPr>
        <p:txBody>
          <a:bodyPr vert="horz" wrap="square" lIns="0" tIns="14604" rIns="0" bIns="0" rtlCol="0">
            <a:spAutoFit/>
          </a:bodyPr>
          <a:lstStyle/>
          <a:p>
            <a:pPr marL="12700">
              <a:lnSpc>
                <a:spcPct val="100000"/>
              </a:lnSpc>
              <a:spcBef>
                <a:spcPts val="114"/>
              </a:spcBef>
            </a:pPr>
            <a:r>
              <a:rPr sz="4050" b="1" spc="-5" dirty="0">
                <a:latin typeface="Times New Roman"/>
                <a:cs typeface="Times New Roman"/>
              </a:rPr>
              <a:t>So, What </a:t>
            </a:r>
            <a:r>
              <a:rPr sz="4050" b="1" dirty="0">
                <a:latin typeface="Times New Roman"/>
                <a:cs typeface="Times New Roman"/>
              </a:rPr>
              <a:t>is </a:t>
            </a:r>
            <a:r>
              <a:rPr sz="4050" b="1" spc="-5" dirty="0">
                <a:latin typeface="Times New Roman"/>
                <a:cs typeface="Times New Roman"/>
              </a:rPr>
              <a:t>Rural,</a:t>
            </a:r>
            <a:r>
              <a:rPr sz="4050" b="1" spc="-45" dirty="0">
                <a:latin typeface="Times New Roman"/>
                <a:cs typeface="Times New Roman"/>
              </a:rPr>
              <a:t> </a:t>
            </a:r>
            <a:r>
              <a:rPr sz="4050" b="1" spc="-5" dirty="0">
                <a:latin typeface="Times New Roman"/>
                <a:cs typeface="Times New Roman"/>
              </a:rPr>
              <a:t>Anyway?</a:t>
            </a:r>
            <a:endParaRPr sz="4050">
              <a:latin typeface="Times New Roman"/>
              <a:cs typeface="Times New Roman"/>
            </a:endParaRPr>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75563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094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638800" y="6477000"/>
            <a:ext cx="1905000" cy="369332"/>
          </a:xfrm>
          <a:prstGeom prst="rect">
            <a:avLst/>
          </a:prstGeom>
          <a:noFill/>
        </p:spPr>
        <p:txBody>
          <a:bodyPr wrap="square" rtlCol="0">
            <a:spAutoFit/>
          </a:bodyPr>
          <a:lstStyle/>
          <a:p>
            <a:r>
              <a:rPr lang="en-US" dirty="0"/>
              <a:t>Brian Jensen Artist</a:t>
            </a:r>
          </a:p>
        </p:txBody>
      </p:sp>
    </p:spTree>
    <p:extLst>
      <p:ext uri="{BB962C8B-B14F-4D97-AF65-F5344CB8AC3E}">
        <p14:creationId xmlns:p14="http://schemas.microsoft.com/office/powerpoint/2010/main" val="2883603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960862" y="5987939"/>
            <a:ext cx="1437444" cy="60932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150" y="644466"/>
            <a:ext cx="6997700" cy="567001"/>
          </a:xfrm>
          <a:prstGeom prst="rect">
            <a:avLst/>
          </a:prstGeom>
        </p:spPr>
        <p:txBody>
          <a:bodyPr vert="horz" wrap="square" lIns="0" tIns="13335" rIns="0" bIns="0" rtlCol="0">
            <a:spAutoFit/>
          </a:bodyPr>
          <a:lstStyle/>
          <a:p>
            <a:pPr marL="12700" marR="5080" indent="-635" algn="ctr">
              <a:lnSpc>
                <a:spcPct val="99900"/>
              </a:lnSpc>
              <a:spcBef>
                <a:spcPts val="105"/>
              </a:spcBef>
            </a:pPr>
            <a:endParaRPr sz="3600" dirty="0">
              <a:latin typeface="Times New Roman"/>
              <a:cs typeface="Times New Roman"/>
            </a:endParaRPr>
          </a:p>
        </p:txBody>
      </p:sp>
      <p:sp>
        <p:nvSpPr>
          <p:cNvPr id="4" name="object 4"/>
          <p:cNvSpPr txBox="1"/>
          <p:nvPr/>
        </p:nvSpPr>
        <p:spPr>
          <a:xfrm>
            <a:off x="990600" y="3276600"/>
            <a:ext cx="7239000" cy="2852063"/>
          </a:xfrm>
          <a:prstGeom prst="rect">
            <a:avLst/>
          </a:prstGeom>
        </p:spPr>
        <p:txBody>
          <a:bodyPr vert="horz" wrap="square" lIns="0" tIns="12700" rIns="0" bIns="0" rtlCol="0">
            <a:spAutoFit/>
          </a:bodyPr>
          <a:lstStyle/>
          <a:p>
            <a:pPr>
              <a:lnSpc>
                <a:spcPct val="100000"/>
              </a:lnSpc>
              <a:spcBef>
                <a:spcPts val="45"/>
              </a:spcBef>
            </a:pPr>
            <a:r>
              <a:rPr lang="en-US" sz="2050" dirty="0">
                <a:latin typeface="Times New Roman"/>
                <a:cs typeface="Times New Roman"/>
              </a:rPr>
              <a:t>Many of Minnesota’s city dwellers are only a generation removed from rural communities. But while personal ties to those places remain, the plight of small-town America rarely makes front-page news until there’s a crisis. Back in 1900, two-thirds of Minnesotans lived in rural areas, but by the turn of the 21st century, only a quarter of the population remained outside the state’s urban centers. According to the U.S. Census Bureau, rural counties’ populations have continued to decline over the past seven years while urban and suburban areas have grown.</a:t>
            </a:r>
            <a:endParaRPr sz="2050" dirty="0">
              <a:latin typeface="Times New Roman"/>
              <a:cs typeface="Times New Roman"/>
            </a:endParaRPr>
          </a:p>
        </p:txBody>
      </p:sp>
      <p:sp>
        <p:nvSpPr>
          <p:cNvPr id="6" name="object 6"/>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pic>
        <p:nvPicPr>
          <p:cNvPr id="5" name="Picture 4" descr="img_2018-08_Revival_Opener_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971800"/>
          </a:xfrm>
          <a:prstGeom prst="rect">
            <a:avLst/>
          </a:prstGeom>
        </p:spPr>
      </p:pic>
    </p:spTree>
    <p:extLst>
      <p:ext uri="{BB962C8B-B14F-4D97-AF65-F5344CB8AC3E}">
        <p14:creationId xmlns:p14="http://schemas.microsoft.com/office/powerpoint/2010/main" val="3177233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535940" y="694245"/>
            <a:ext cx="5934710" cy="635000"/>
          </a:xfrm>
          <a:prstGeom prst="rect">
            <a:avLst/>
          </a:prstGeom>
        </p:spPr>
        <p:txBody>
          <a:bodyPr vert="horz" wrap="square" lIns="0" tIns="12700" rIns="0" bIns="0" rtlCol="0">
            <a:spAutoFit/>
          </a:bodyPr>
          <a:lstStyle/>
          <a:p>
            <a:pPr marL="12700">
              <a:lnSpc>
                <a:spcPct val="100000"/>
              </a:lnSpc>
              <a:spcBef>
                <a:spcPts val="100"/>
              </a:spcBef>
            </a:pPr>
            <a:r>
              <a:rPr b="1" spc="-85" dirty="0">
                <a:latin typeface="Times New Roman"/>
                <a:cs typeface="Times New Roman"/>
              </a:rPr>
              <a:t>Rural </a:t>
            </a:r>
            <a:r>
              <a:rPr b="1" spc="-70" dirty="0">
                <a:latin typeface="Times New Roman"/>
                <a:cs typeface="Times New Roman"/>
              </a:rPr>
              <a:t>and </a:t>
            </a:r>
            <a:r>
              <a:rPr b="1" spc="-85" dirty="0">
                <a:latin typeface="Times New Roman"/>
                <a:cs typeface="Times New Roman"/>
              </a:rPr>
              <a:t>Urban</a:t>
            </a:r>
            <a:r>
              <a:rPr b="1" spc="-545" dirty="0">
                <a:latin typeface="Times New Roman"/>
                <a:cs typeface="Times New Roman"/>
              </a:rPr>
              <a:t> </a:t>
            </a:r>
            <a:r>
              <a:rPr b="1" spc="-100" dirty="0">
                <a:latin typeface="Times New Roman"/>
                <a:cs typeface="Times New Roman"/>
              </a:rPr>
              <a:t>Definitions</a:t>
            </a:r>
          </a:p>
        </p:txBody>
      </p:sp>
      <p:sp>
        <p:nvSpPr>
          <p:cNvPr id="4" name="object 4"/>
          <p:cNvSpPr txBox="1"/>
          <p:nvPr/>
        </p:nvSpPr>
        <p:spPr>
          <a:xfrm>
            <a:off x="535940" y="1624774"/>
            <a:ext cx="7879080" cy="2533650"/>
          </a:xfrm>
          <a:prstGeom prst="rect">
            <a:avLst/>
          </a:prstGeom>
        </p:spPr>
        <p:txBody>
          <a:bodyPr vert="horz" wrap="square" lIns="0" tIns="25400" rIns="0" bIns="0" rtlCol="0">
            <a:spAutoFit/>
          </a:bodyPr>
          <a:lstStyle/>
          <a:p>
            <a:pPr marL="195580" marR="7620" indent="-182880">
              <a:lnSpc>
                <a:spcPts val="2870"/>
              </a:lnSpc>
              <a:spcBef>
                <a:spcPts val="200"/>
              </a:spcBef>
              <a:buClr>
                <a:srgbClr val="84A262"/>
              </a:buClr>
              <a:buSzPct val="83333"/>
              <a:buFont typeface="Arial"/>
              <a:buChar char="•"/>
              <a:tabLst>
                <a:tab pos="195580" algn="l"/>
              </a:tabLst>
            </a:pPr>
            <a:r>
              <a:rPr sz="2400" dirty="0">
                <a:solidFill>
                  <a:srgbClr val="2F2B20"/>
                </a:solidFill>
                <a:latin typeface="Times New Roman"/>
                <a:cs typeface="Times New Roman"/>
              </a:rPr>
              <a:t>No </a:t>
            </a:r>
            <a:r>
              <a:rPr sz="2400" spc="-5" dirty="0">
                <a:solidFill>
                  <a:srgbClr val="2F2B20"/>
                </a:solidFill>
                <a:latin typeface="Times New Roman"/>
                <a:cs typeface="Times New Roman"/>
              </a:rPr>
              <a:t>definition is perfect at capturing rural and urban population  dynamics</a:t>
            </a:r>
            <a:endParaRPr sz="2400">
              <a:latin typeface="Times New Roman"/>
              <a:cs typeface="Times New Roman"/>
            </a:endParaRPr>
          </a:p>
          <a:p>
            <a:pPr marL="469900" marR="5080" lvl="1" indent="-182880">
              <a:lnSpc>
                <a:spcPct val="100000"/>
              </a:lnSpc>
              <a:spcBef>
                <a:spcPts val="390"/>
              </a:spcBef>
              <a:buClr>
                <a:srgbClr val="84A262"/>
              </a:buClr>
              <a:buSzPct val="85000"/>
              <a:buFont typeface="Arial"/>
              <a:buChar char="•"/>
              <a:tabLst>
                <a:tab pos="469900" algn="l"/>
              </a:tabLst>
            </a:pPr>
            <a:r>
              <a:rPr sz="2000" spc="-10" dirty="0">
                <a:solidFill>
                  <a:srgbClr val="2F2B20"/>
                </a:solidFill>
                <a:latin typeface="Times New Roman"/>
                <a:cs typeface="Times New Roman"/>
              </a:rPr>
              <a:t>Official </a:t>
            </a:r>
            <a:r>
              <a:rPr sz="2000" spc="-5" dirty="0">
                <a:solidFill>
                  <a:srgbClr val="2F2B20"/>
                </a:solidFill>
                <a:latin typeface="Times New Roman"/>
                <a:cs typeface="Times New Roman"/>
              </a:rPr>
              <a:t>Census Bureau definition </a:t>
            </a:r>
            <a:r>
              <a:rPr sz="2000" dirty="0">
                <a:solidFill>
                  <a:srgbClr val="2F2B20"/>
                </a:solidFill>
                <a:latin typeface="Times New Roman"/>
                <a:cs typeface="Times New Roman"/>
              </a:rPr>
              <a:t>of </a:t>
            </a:r>
            <a:r>
              <a:rPr sz="2000" spc="-5" dirty="0">
                <a:solidFill>
                  <a:srgbClr val="2F2B20"/>
                </a:solidFill>
                <a:latin typeface="Times New Roman"/>
                <a:cs typeface="Times New Roman"/>
              </a:rPr>
              <a:t>urban includes places from </a:t>
            </a:r>
            <a:r>
              <a:rPr sz="2000" dirty="0">
                <a:solidFill>
                  <a:srgbClr val="2F2B20"/>
                </a:solidFill>
                <a:latin typeface="Times New Roman"/>
                <a:cs typeface="Times New Roman"/>
              </a:rPr>
              <a:t>2,500 </a:t>
            </a:r>
            <a:r>
              <a:rPr sz="2000" spc="-5" dirty="0">
                <a:solidFill>
                  <a:srgbClr val="2F2B20"/>
                </a:solidFill>
                <a:latin typeface="Times New Roman"/>
                <a:cs typeface="Times New Roman"/>
              </a:rPr>
              <a:t>to  several</a:t>
            </a:r>
            <a:r>
              <a:rPr sz="2000" spc="-15" dirty="0">
                <a:solidFill>
                  <a:srgbClr val="2F2B20"/>
                </a:solidFill>
                <a:latin typeface="Times New Roman"/>
                <a:cs typeface="Times New Roman"/>
              </a:rPr>
              <a:t> </a:t>
            </a:r>
            <a:r>
              <a:rPr sz="2000" spc="-10" dirty="0">
                <a:solidFill>
                  <a:srgbClr val="2F2B20"/>
                </a:solidFill>
                <a:latin typeface="Times New Roman"/>
                <a:cs typeface="Times New Roman"/>
              </a:rPr>
              <a:t>million</a:t>
            </a:r>
            <a:endParaRPr sz="2000">
              <a:latin typeface="Times New Roman"/>
              <a:cs typeface="Times New Roman"/>
            </a:endParaRPr>
          </a:p>
          <a:p>
            <a:pPr marL="469900" marR="245745" lvl="1" indent="-182880">
              <a:lnSpc>
                <a:spcPct val="100000"/>
              </a:lnSpc>
              <a:spcBef>
                <a:spcPts val="500"/>
              </a:spcBef>
              <a:buClr>
                <a:srgbClr val="84A262"/>
              </a:buClr>
              <a:buSzPct val="85000"/>
              <a:buFont typeface="Arial"/>
              <a:buChar char="•"/>
              <a:tabLst>
                <a:tab pos="469900" algn="l"/>
              </a:tabLst>
            </a:pPr>
            <a:r>
              <a:rPr sz="2000" spc="-5" dirty="0">
                <a:solidFill>
                  <a:srgbClr val="2F2B20"/>
                </a:solidFill>
                <a:latin typeface="Times New Roman"/>
                <a:cs typeface="Times New Roman"/>
              </a:rPr>
              <a:t>OMB Core Based </a:t>
            </a:r>
            <a:r>
              <a:rPr sz="2000" spc="-10" dirty="0">
                <a:solidFill>
                  <a:srgbClr val="2F2B20"/>
                </a:solidFill>
                <a:latin typeface="Times New Roman"/>
                <a:cs typeface="Times New Roman"/>
              </a:rPr>
              <a:t>Statistical </a:t>
            </a:r>
            <a:r>
              <a:rPr sz="2000" spc="-5" dirty="0">
                <a:solidFill>
                  <a:srgbClr val="2F2B20"/>
                </a:solidFill>
                <a:latin typeface="Times New Roman"/>
                <a:cs typeface="Times New Roman"/>
              </a:rPr>
              <a:t>Areas include some very rural counties in  </a:t>
            </a:r>
            <a:r>
              <a:rPr sz="2000" spc="-10" dirty="0">
                <a:solidFill>
                  <a:srgbClr val="2F2B20"/>
                </a:solidFill>
                <a:latin typeface="Times New Roman"/>
                <a:cs typeface="Times New Roman"/>
              </a:rPr>
              <a:t>metro </a:t>
            </a:r>
            <a:r>
              <a:rPr sz="2000" spc="-5" dirty="0">
                <a:solidFill>
                  <a:srgbClr val="2F2B20"/>
                </a:solidFill>
                <a:latin typeface="Times New Roman"/>
                <a:cs typeface="Times New Roman"/>
              </a:rPr>
              <a:t>areas, because </a:t>
            </a:r>
            <a:r>
              <a:rPr sz="2000" dirty="0">
                <a:solidFill>
                  <a:srgbClr val="2F2B20"/>
                </a:solidFill>
                <a:latin typeface="Times New Roman"/>
                <a:cs typeface="Times New Roman"/>
              </a:rPr>
              <a:t>of </a:t>
            </a:r>
            <a:r>
              <a:rPr sz="2000" spc="-5" dirty="0">
                <a:solidFill>
                  <a:srgbClr val="2F2B20"/>
                </a:solidFill>
                <a:latin typeface="Times New Roman"/>
                <a:cs typeface="Times New Roman"/>
              </a:rPr>
              <a:t>commuting</a:t>
            </a:r>
            <a:r>
              <a:rPr sz="2000" dirty="0">
                <a:solidFill>
                  <a:srgbClr val="2F2B20"/>
                </a:solidFill>
                <a:latin typeface="Times New Roman"/>
                <a:cs typeface="Times New Roman"/>
              </a:rPr>
              <a:t> </a:t>
            </a:r>
            <a:r>
              <a:rPr sz="2000" spc="-5" dirty="0">
                <a:solidFill>
                  <a:srgbClr val="2F2B20"/>
                </a:solidFill>
                <a:latin typeface="Times New Roman"/>
                <a:cs typeface="Times New Roman"/>
              </a:rPr>
              <a:t>patters</a:t>
            </a:r>
            <a:endParaRPr sz="2000">
              <a:latin typeface="Times New Roman"/>
              <a:cs typeface="Times New Roman"/>
            </a:endParaRPr>
          </a:p>
          <a:p>
            <a:pPr marL="195580" indent="-182880">
              <a:lnSpc>
                <a:spcPct val="100000"/>
              </a:lnSpc>
              <a:spcBef>
                <a:spcPts val="535"/>
              </a:spcBef>
              <a:buClr>
                <a:srgbClr val="84A262"/>
              </a:buClr>
              <a:buSzPct val="83333"/>
              <a:buFont typeface="Arial"/>
              <a:buChar char="•"/>
              <a:tabLst>
                <a:tab pos="195580" algn="l"/>
              </a:tabLst>
            </a:pPr>
            <a:r>
              <a:rPr sz="2400" dirty="0">
                <a:solidFill>
                  <a:srgbClr val="2F2B20"/>
                </a:solidFill>
                <a:latin typeface="Times New Roman"/>
                <a:cs typeface="Times New Roman"/>
              </a:rPr>
              <a:t>No </a:t>
            </a:r>
            <a:r>
              <a:rPr sz="2400" spc="-5" dirty="0">
                <a:solidFill>
                  <a:srgbClr val="2F2B20"/>
                </a:solidFill>
                <a:latin typeface="Times New Roman"/>
                <a:cs typeface="Times New Roman"/>
              </a:rPr>
              <a:t>categorical definition can properly capture the</a:t>
            </a:r>
            <a:r>
              <a:rPr sz="2400" spc="35" dirty="0">
                <a:solidFill>
                  <a:srgbClr val="2F2B20"/>
                </a:solidFill>
                <a:latin typeface="Times New Roman"/>
                <a:cs typeface="Times New Roman"/>
              </a:rPr>
              <a:t> </a:t>
            </a:r>
            <a:r>
              <a:rPr sz="2400" spc="-5" dirty="0">
                <a:solidFill>
                  <a:srgbClr val="2F2B20"/>
                </a:solidFill>
                <a:latin typeface="Times New Roman"/>
                <a:cs typeface="Times New Roman"/>
              </a:rPr>
              <a:t>continuum.</a:t>
            </a:r>
            <a:endParaRPr sz="2400">
              <a:latin typeface="Times New Roman"/>
              <a:cs typeface="Times New Roman"/>
            </a:endParaRPr>
          </a:p>
        </p:txBody>
      </p:sp>
      <p:sp>
        <p:nvSpPr>
          <p:cNvPr id="5" name="object 5"/>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p:nvPr/>
        </p:nvSpPr>
        <p:spPr>
          <a:xfrm>
            <a:off x="2201333" y="1227667"/>
            <a:ext cx="4902199" cy="34713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449313" y="4882304"/>
            <a:ext cx="1312545" cy="441325"/>
          </a:xfrm>
          <a:prstGeom prst="rect">
            <a:avLst/>
          </a:prstGeom>
        </p:spPr>
        <p:txBody>
          <a:bodyPr vert="horz" wrap="square" lIns="0" tIns="12700" rIns="0" bIns="0" rtlCol="0">
            <a:spAutoFit/>
          </a:bodyPr>
          <a:lstStyle/>
          <a:p>
            <a:pPr marL="12700" marR="5080" indent="185420">
              <a:lnSpc>
                <a:spcPct val="100800"/>
              </a:lnSpc>
              <a:spcBef>
                <a:spcPts val="100"/>
              </a:spcBef>
            </a:pPr>
            <a:r>
              <a:rPr sz="1350" spc="-5" dirty="0">
                <a:latin typeface="Arial"/>
                <a:cs typeface="Arial"/>
              </a:rPr>
              <a:t>Bellevue, </a:t>
            </a:r>
            <a:r>
              <a:rPr sz="1350" spc="-60" dirty="0">
                <a:latin typeface="Arial"/>
                <a:cs typeface="Arial"/>
              </a:rPr>
              <a:t> IA  </a:t>
            </a:r>
            <a:r>
              <a:rPr sz="1350" spc="-5" dirty="0">
                <a:latin typeface="Arial"/>
                <a:cs typeface="Arial"/>
              </a:rPr>
              <a:t>Population</a:t>
            </a:r>
            <a:r>
              <a:rPr sz="1350" spc="-250" dirty="0">
                <a:latin typeface="Arial"/>
                <a:cs typeface="Arial"/>
              </a:rPr>
              <a:t> </a:t>
            </a:r>
            <a:r>
              <a:rPr sz="1350" spc="-35" dirty="0">
                <a:latin typeface="Arial"/>
                <a:cs typeface="Arial"/>
              </a:rPr>
              <a:t> 2,543</a:t>
            </a:r>
            <a:endParaRPr sz="1350">
              <a:latin typeface="Arial"/>
              <a:cs typeface="Arial"/>
            </a:endParaRPr>
          </a:p>
        </p:txBody>
      </p:sp>
      <p:sp>
        <p:nvSpPr>
          <p:cNvPr id="5" name="object 5"/>
          <p:cNvSpPr txBox="1"/>
          <p:nvPr/>
        </p:nvSpPr>
        <p:spPr>
          <a:xfrm>
            <a:off x="2193161" y="4882304"/>
            <a:ext cx="1607820" cy="441325"/>
          </a:xfrm>
          <a:prstGeom prst="rect">
            <a:avLst/>
          </a:prstGeom>
        </p:spPr>
        <p:txBody>
          <a:bodyPr vert="horz" wrap="square" lIns="0" tIns="12700" rIns="0" bIns="0" rtlCol="0">
            <a:spAutoFit/>
          </a:bodyPr>
          <a:lstStyle/>
          <a:p>
            <a:pPr marL="12700" marR="5080" indent="109220">
              <a:lnSpc>
                <a:spcPct val="100800"/>
              </a:lnSpc>
              <a:spcBef>
                <a:spcPts val="100"/>
              </a:spcBef>
            </a:pPr>
            <a:r>
              <a:rPr sz="1350" spc="-80" dirty="0">
                <a:latin typeface="Arial"/>
                <a:cs typeface="Arial"/>
              </a:rPr>
              <a:t>New </a:t>
            </a:r>
            <a:r>
              <a:rPr sz="1350" spc="-90" dirty="0">
                <a:latin typeface="Arial"/>
                <a:cs typeface="Arial"/>
              </a:rPr>
              <a:t> York-­Newark  </a:t>
            </a:r>
            <a:r>
              <a:rPr sz="1350" spc="-5" dirty="0">
                <a:latin typeface="Arial"/>
                <a:cs typeface="Arial"/>
              </a:rPr>
              <a:t>Population</a:t>
            </a:r>
            <a:r>
              <a:rPr sz="1350" spc="-220" dirty="0">
                <a:latin typeface="Arial"/>
                <a:cs typeface="Arial"/>
              </a:rPr>
              <a:t> </a:t>
            </a:r>
            <a:r>
              <a:rPr sz="1350" spc="-70" dirty="0">
                <a:latin typeface="Arial"/>
                <a:cs typeface="Arial"/>
              </a:rPr>
              <a:t> 18</a:t>
            </a:r>
            <a:r>
              <a:rPr sz="1350" spc="-220" dirty="0">
                <a:latin typeface="Arial"/>
                <a:cs typeface="Arial"/>
              </a:rPr>
              <a:t> </a:t>
            </a:r>
            <a:r>
              <a:rPr sz="1350" spc="-25" dirty="0">
                <a:latin typeface="Arial"/>
                <a:cs typeface="Arial"/>
              </a:rPr>
              <a:t> million</a:t>
            </a:r>
            <a:endParaRPr sz="1350">
              <a:latin typeface="Arial"/>
              <a:cs typeface="Arial"/>
            </a:endParaRPr>
          </a:p>
        </p:txBody>
      </p:sp>
      <p:sp>
        <p:nvSpPr>
          <p:cNvPr id="6" name="object 6"/>
          <p:cNvSpPr/>
          <p:nvPr/>
        </p:nvSpPr>
        <p:spPr>
          <a:xfrm>
            <a:off x="1485901" y="1771650"/>
            <a:ext cx="2822463" cy="297180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7698740" y="59245"/>
            <a:ext cx="222885" cy="238760"/>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898989"/>
                </a:solidFill>
                <a:latin typeface="Arial"/>
                <a:cs typeface="Arial"/>
              </a:rPr>
              <a:t>12</a:t>
            </a:r>
            <a:endParaRPr sz="1400">
              <a:latin typeface="Arial"/>
              <a:cs typeface="Arial"/>
            </a:endParaRPr>
          </a:p>
        </p:txBody>
      </p:sp>
      <p:sp>
        <p:nvSpPr>
          <p:cNvPr id="8" name="object 8"/>
          <p:cNvSpPr/>
          <p:nvPr/>
        </p:nvSpPr>
        <p:spPr>
          <a:xfrm>
            <a:off x="4840273" y="2117959"/>
            <a:ext cx="2529354" cy="2279182"/>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539228" y="6379461"/>
            <a:ext cx="1600200" cy="45719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4151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1473612" y="1791971"/>
            <a:ext cx="6083300" cy="1397000"/>
          </a:xfrm>
          <a:prstGeom prst="rect">
            <a:avLst/>
          </a:prstGeom>
        </p:spPr>
        <p:txBody>
          <a:bodyPr vert="horz" wrap="square" lIns="0" tIns="12700" rIns="0" bIns="0" rtlCol="0">
            <a:spAutoFit/>
          </a:bodyPr>
          <a:lstStyle/>
          <a:p>
            <a:pPr marL="12700" marR="5080" algn="ctr">
              <a:lnSpc>
                <a:spcPct val="100000"/>
              </a:lnSpc>
              <a:spcBef>
                <a:spcPts val="100"/>
              </a:spcBef>
            </a:pPr>
            <a:r>
              <a:rPr sz="3000" b="1" spc="-25" dirty="0">
                <a:latin typeface="Times New Roman"/>
                <a:cs typeface="Times New Roman"/>
              </a:rPr>
              <a:t>Usually, </a:t>
            </a:r>
            <a:r>
              <a:rPr sz="3000" b="1" spc="-5" dirty="0">
                <a:latin typeface="Times New Roman"/>
                <a:cs typeface="Times New Roman"/>
              </a:rPr>
              <a:t>metropolitan </a:t>
            </a:r>
            <a:r>
              <a:rPr sz="3000" b="1" dirty="0">
                <a:latin typeface="Times New Roman"/>
                <a:cs typeface="Times New Roman"/>
              </a:rPr>
              <a:t>is </a:t>
            </a:r>
            <a:r>
              <a:rPr sz="3000" b="1" spc="-5" dirty="0">
                <a:latin typeface="Times New Roman"/>
                <a:cs typeface="Times New Roman"/>
              </a:rPr>
              <a:t>equated</a:t>
            </a:r>
            <a:r>
              <a:rPr sz="3000" b="1" spc="-35" dirty="0">
                <a:latin typeface="Times New Roman"/>
                <a:cs typeface="Times New Roman"/>
              </a:rPr>
              <a:t> </a:t>
            </a:r>
            <a:r>
              <a:rPr sz="3000" b="1" spc="-5" dirty="0">
                <a:latin typeface="Times New Roman"/>
                <a:cs typeface="Times New Roman"/>
              </a:rPr>
              <a:t>with  urban and </a:t>
            </a:r>
            <a:r>
              <a:rPr sz="3000" b="1" spc="-10" dirty="0">
                <a:latin typeface="Times New Roman"/>
                <a:cs typeface="Times New Roman"/>
              </a:rPr>
              <a:t>nonmetropolitan </a:t>
            </a:r>
            <a:r>
              <a:rPr sz="3000" b="1" dirty="0">
                <a:latin typeface="Times New Roman"/>
                <a:cs typeface="Times New Roman"/>
              </a:rPr>
              <a:t>is  </a:t>
            </a:r>
            <a:r>
              <a:rPr sz="3000" b="1" spc="-5" dirty="0">
                <a:latin typeface="Times New Roman"/>
                <a:cs typeface="Times New Roman"/>
              </a:rPr>
              <a:t>equated with</a:t>
            </a:r>
            <a:r>
              <a:rPr sz="3000" b="1" spc="-20" dirty="0">
                <a:latin typeface="Times New Roman"/>
                <a:cs typeface="Times New Roman"/>
              </a:rPr>
              <a:t> </a:t>
            </a:r>
            <a:r>
              <a:rPr sz="3000" b="1" spc="-5" dirty="0">
                <a:latin typeface="Times New Roman"/>
                <a:cs typeface="Times New Roman"/>
              </a:rPr>
              <a:t>rural.</a:t>
            </a:r>
            <a:endParaRPr sz="3000">
              <a:latin typeface="Times New Roman"/>
              <a:cs typeface="Times New Roman"/>
            </a:endParaRPr>
          </a:p>
        </p:txBody>
      </p:sp>
      <p:sp>
        <p:nvSpPr>
          <p:cNvPr id="4" name="object 4"/>
          <p:cNvSpPr txBox="1"/>
          <p:nvPr/>
        </p:nvSpPr>
        <p:spPr>
          <a:xfrm>
            <a:off x="1991328" y="3574204"/>
            <a:ext cx="5047615" cy="1032510"/>
          </a:xfrm>
          <a:prstGeom prst="rect">
            <a:avLst/>
          </a:prstGeom>
        </p:spPr>
        <p:txBody>
          <a:bodyPr vert="horz" wrap="square" lIns="0" tIns="12700" rIns="0" bIns="0" rtlCol="0">
            <a:spAutoFit/>
          </a:bodyPr>
          <a:lstStyle/>
          <a:p>
            <a:pPr marL="1917700" marR="5080" indent="-1905635">
              <a:lnSpc>
                <a:spcPct val="100000"/>
              </a:lnSpc>
              <a:spcBef>
                <a:spcPts val="100"/>
              </a:spcBef>
            </a:pPr>
            <a:r>
              <a:rPr sz="3300" b="1" dirty="0">
                <a:solidFill>
                  <a:srgbClr val="849862"/>
                </a:solidFill>
                <a:latin typeface="Times New Roman"/>
                <a:cs typeface="Times New Roman"/>
              </a:rPr>
              <a:t>So, </a:t>
            </a:r>
            <a:r>
              <a:rPr sz="3300" b="1" spc="-5" dirty="0">
                <a:solidFill>
                  <a:srgbClr val="849862"/>
                </a:solidFill>
                <a:latin typeface="Times New Roman"/>
                <a:cs typeface="Times New Roman"/>
              </a:rPr>
              <a:t>if </a:t>
            </a:r>
            <a:r>
              <a:rPr sz="3300" b="1" spc="-10" dirty="0">
                <a:solidFill>
                  <a:srgbClr val="849862"/>
                </a:solidFill>
                <a:latin typeface="Times New Roman"/>
                <a:cs typeface="Times New Roman"/>
              </a:rPr>
              <a:t>metropolitan </a:t>
            </a:r>
            <a:r>
              <a:rPr sz="3300" b="1" spc="-5" dirty="0">
                <a:solidFill>
                  <a:srgbClr val="849862"/>
                </a:solidFill>
                <a:latin typeface="Times New Roman"/>
                <a:cs typeface="Times New Roman"/>
              </a:rPr>
              <a:t>is urban,  then…</a:t>
            </a:r>
            <a:endParaRPr sz="3300">
              <a:latin typeface="Times New Roman"/>
              <a:cs typeface="Times New Roman"/>
            </a:endParaRPr>
          </a:p>
        </p:txBody>
      </p:sp>
      <p:sp>
        <p:nvSpPr>
          <p:cNvPr id="5" name="object 5"/>
          <p:cNvSpPr txBox="1"/>
          <p:nvPr/>
        </p:nvSpPr>
        <p:spPr>
          <a:xfrm>
            <a:off x="7698740" y="59245"/>
            <a:ext cx="222885" cy="238760"/>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898989"/>
                </a:solidFill>
                <a:latin typeface="Arial"/>
                <a:cs typeface="Arial"/>
              </a:rPr>
              <a:t>13</a:t>
            </a:r>
            <a:endParaRPr sz="1400">
              <a:latin typeface="Arial"/>
              <a:cs typeface="Arial"/>
            </a:endParaRPr>
          </a:p>
        </p:txBody>
      </p:sp>
      <p:sp>
        <p:nvSpPr>
          <p:cNvPr id="6" name="object 6"/>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1221739" y="1053274"/>
            <a:ext cx="1624330" cy="345440"/>
          </a:xfrm>
          <a:prstGeom prst="rect">
            <a:avLst/>
          </a:prstGeom>
        </p:spPr>
        <p:txBody>
          <a:bodyPr vert="horz" wrap="square" lIns="0" tIns="12700" rIns="0" bIns="0" rtlCol="0">
            <a:spAutoFit/>
          </a:bodyPr>
          <a:lstStyle/>
          <a:p>
            <a:pPr marL="12700">
              <a:lnSpc>
                <a:spcPct val="100000"/>
              </a:lnSpc>
              <a:spcBef>
                <a:spcPts val="100"/>
              </a:spcBef>
            </a:pPr>
            <a:r>
              <a:rPr sz="2100" b="1" spc="-5" dirty="0">
                <a:latin typeface="Times New Roman"/>
                <a:cs typeface="Times New Roman"/>
              </a:rPr>
              <a:t>This </a:t>
            </a:r>
            <a:r>
              <a:rPr sz="2100" b="1" dirty="0">
                <a:latin typeface="Times New Roman"/>
                <a:cs typeface="Times New Roman"/>
              </a:rPr>
              <a:t>is</a:t>
            </a:r>
            <a:r>
              <a:rPr sz="2100" b="1" spc="-85" dirty="0">
                <a:latin typeface="Times New Roman"/>
                <a:cs typeface="Times New Roman"/>
              </a:rPr>
              <a:t> </a:t>
            </a:r>
            <a:r>
              <a:rPr sz="2100" b="1" spc="-5" dirty="0">
                <a:latin typeface="Times New Roman"/>
                <a:cs typeface="Times New Roman"/>
              </a:rPr>
              <a:t>urban:</a:t>
            </a:r>
            <a:endParaRPr sz="2100">
              <a:latin typeface="Times New Roman"/>
              <a:cs typeface="Times New Roman"/>
            </a:endParaRPr>
          </a:p>
        </p:txBody>
      </p:sp>
      <p:sp>
        <p:nvSpPr>
          <p:cNvPr id="4" name="object 4"/>
          <p:cNvSpPr/>
          <p:nvPr/>
        </p:nvSpPr>
        <p:spPr>
          <a:xfrm>
            <a:off x="2057400" y="1543050"/>
            <a:ext cx="5301696" cy="35433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3359653" y="5343715"/>
            <a:ext cx="4436745" cy="482600"/>
          </a:xfrm>
          <a:prstGeom prst="rect">
            <a:avLst/>
          </a:prstGeom>
        </p:spPr>
        <p:txBody>
          <a:bodyPr vert="horz" wrap="square" lIns="0" tIns="12700" rIns="0" bIns="0" rtlCol="0">
            <a:spAutoFit/>
          </a:bodyPr>
          <a:lstStyle/>
          <a:p>
            <a:pPr marL="12700" marR="5080">
              <a:lnSpc>
                <a:spcPct val="100000"/>
              </a:lnSpc>
              <a:spcBef>
                <a:spcPts val="100"/>
              </a:spcBef>
            </a:pPr>
            <a:r>
              <a:rPr sz="1500" spc="-70" dirty="0">
                <a:latin typeface="Arial"/>
                <a:cs typeface="Arial"/>
              </a:rPr>
              <a:t>Los </a:t>
            </a:r>
            <a:r>
              <a:rPr sz="1500" spc="-90" dirty="0">
                <a:latin typeface="Arial"/>
                <a:cs typeface="Arial"/>
              </a:rPr>
              <a:t> Angeles-­Long </a:t>
            </a:r>
            <a:r>
              <a:rPr sz="1500" spc="-95" dirty="0">
                <a:latin typeface="Arial"/>
                <a:cs typeface="Arial"/>
              </a:rPr>
              <a:t> Beach-­Santa </a:t>
            </a:r>
            <a:r>
              <a:rPr sz="1500" spc="-65" dirty="0">
                <a:latin typeface="Arial"/>
                <a:cs typeface="Arial"/>
              </a:rPr>
              <a:t> Ana, </a:t>
            </a:r>
            <a:r>
              <a:rPr sz="1500" spc="-100" dirty="0">
                <a:latin typeface="Arial"/>
                <a:cs typeface="Arial"/>
              </a:rPr>
              <a:t> CA </a:t>
            </a:r>
            <a:r>
              <a:rPr sz="1500" spc="-40" dirty="0">
                <a:latin typeface="Arial"/>
                <a:cs typeface="Arial"/>
              </a:rPr>
              <a:t> Metro  </a:t>
            </a:r>
            <a:r>
              <a:rPr sz="1500" spc="-160" dirty="0">
                <a:latin typeface="Arial"/>
                <a:cs typeface="Arial"/>
              </a:rPr>
              <a:t> Area </a:t>
            </a:r>
            <a:r>
              <a:rPr sz="1500" spc="-5" dirty="0">
                <a:latin typeface="Arial"/>
                <a:cs typeface="Arial"/>
              </a:rPr>
              <a:t>Population </a:t>
            </a:r>
            <a:r>
              <a:rPr sz="1500" spc="-55" dirty="0">
                <a:latin typeface="Arial"/>
                <a:cs typeface="Arial"/>
              </a:rPr>
              <a:t>12.8</a:t>
            </a:r>
            <a:r>
              <a:rPr sz="1500" spc="-204" dirty="0">
                <a:latin typeface="Arial"/>
                <a:cs typeface="Arial"/>
              </a:rPr>
              <a:t> </a:t>
            </a:r>
            <a:r>
              <a:rPr sz="1500" spc="-15" dirty="0">
                <a:latin typeface="Arial"/>
                <a:cs typeface="Arial"/>
              </a:rPr>
              <a:t> million</a:t>
            </a:r>
            <a:endParaRPr sz="1500">
              <a:latin typeface="Arial"/>
              <a:cs typeface="Arial"/>
            </a:endParaRPr>
          </a:p>
        </p:txBody>
      </p:sp>
      <p:sp>
        <p:nvSpPr>
          <p:cNvPr id="6" name="object 6"/>
          <p:cNvSpPr/>
          <p:nvPr/>
        </p:nvSpPr>
        <p:spPr>
          <a:xfrm>
            <a:off x="7539228" y="6379461"/>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1450339" y="1053274"/>
            <a:ext cx="1630680" cy="345440"/>
          </a:xfrm>
          <a:prstGeom prst="rect">
            <a:avLst/>
          </a:prstGeom>
        </p:spPr>
        <p:txBody>
          <a:bodyPr vert="horz" wrap="square" lIns="0" tIns="12700" rIns="0" bIns="0" rtlCol="0">
            <a:spAutoFit/>
          </a:bodyPr>
          <a:lstStyle/>
          <a:p>
            <a:pPr marL="12700">
              <a:lnSpc>
                <a:spcPct val="100000"/>
              </a:lnSpc>
              <a:spcBef>
                <a:spcPts val="100"/>
              </a:spcBef>
            </a:pPr>
            <a:r>
              <a:rPr sz="2100" b="1" spc="-5" dirty="0">
                <a:latin typeface="Times New Roman"/>
                <a:cs typeface="Times New Roman"/>
              </a:rPr>
              <a:t>And so </a:t>
            </a:r>
            <a:r>
              <a:rPr sz="2100" b="1" dirty="0">
                <a:latin typeface="Times New Roman"/>
                <a:cs typeface="Times New Roman"/>
              </a:rPr>
              <a:t>is</a:t>
            </a:r>
            <a:r>
              <a:rPr sz="2100" b="1" spc="-85" dirty="0">
                <a:latin typeface="Times New Roman"/>
                <a:cs typeface="Times New Roman"/>
              </a:rPr>
              <a:t> </a:t>
            </a:r>
            <a:r>
              <a:rPr sz="2100" b="1" spc="-5" dirty="0">
                <a:latin typeface="Times New Roman"/>
                <a:cs typeface="Times New Roman"/>
              </a:rPr>
              <a:t>this:</a:t>
            </a:r>
            <a:endParaRPr sz="2100">
              <a:latin typeface="Times New Roman"/>
              <a:cs typeface="Times New Roman"/>
            </a:endParaRPr>
          </a:p>
        </p:txBody>
      </p:sp>
      <p:sp>
        <p:nvSpPr>
          <p:cNvPr id="4" name="object 4"/>
          <p:cNvSpPr/>
          <p:nvPr/>
        </p:nvSpPr>
        <p:spPr>
          <a:xfrm>
            <a:off x="4343400" y="1257300"/>
            <a:ext cx="3028950" cy="40386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393189" y="2081975"/>
            <a:ext cx="2025650" cy="1168400"/>
          </a:xfrm>
          <a:prstGeom prst="rect">
            <a:avLst/>
          </a:prstGeom>
        </p:spPr>
        <p:txBody>
          <a:bodyPr vert="horz" wrap="square" lIns="0" tIns="12700" rIns="0" bIns="0" rtlCol="0">
            <a:spAutoFit/>
          </a:bodyPr>
          <a:lstStyle/>
          <a:p>
            <a:pPr marL="12700" marR="50800">
              <a:lnSpc>
                <a:spcPct val="100000"/>
              </a:lnSpc>
              <a:spcBef>
                <a:spcPts val="100"/>
              </a:spcBef>
            </a:pPr>
            <a:r>
              <a:rPr sz="1500" spc="-5" dirty="0">
                <a:latin typeface="Times New Roman"/>
                <a:cs typeface="Times New Roman"/>
              </a:rPr>
              <a:t>Armstrong </a:t>
            </a:r>
            <a:r>
              <a:rPr sz="1500" spc="-20" dirty="0">
                <a:latin typeface="Times New Roman"/>
                <a:cs typeface="Times New Roman"/>
              </a:rPr>
              <a:t>County, </a:t>
            </a:r>
            <a:r>
              <a:rPr sz="1500" spc="-25" dirty="0">
                <a:latin typeface="Times New Roman"/>
                <a:cs typeface="Times New Roman"/>
              </a:rPr>
              <a:t>Texas  </a:t>
            </a:r>
            <a:r>
              <a:rPr sz="1500" spc="-5" dirty="0">
                <a:latin typeface="Times New Roman"/>
                <a:cs typeface="Times New Roman"/>
              </a:rPr>
              <a:t>Population </a:t>
            </a:r>
            <a:r>
              <a:rPr sz="1500" dirty="0">
                <a:latin typeface="Times New Roman"/>
                <a:cs typeface="Times New Roman"/>
              </a:rPr>
              <a:t>1,901</a:t>
            </a:r>
            <a:endParaRPr sz="1500">
              <a:latin typeface="Times New Roman"/>
              <a:cs typeface="Times New Roman"/>
            </a:endParaRPr>
          </a:p>
          <a:p>
            <a:pPr>
              <a:lnSpc>
                <a:spcPct val="100000"/>
              </a:lnSpc>
              <a:spcBef>
                <a:spcPts val="15"/>
              </a:spcBef>
            </a:pPr>
            <a:endParaRPr sz="1550">
              <a:latin typeface="Times New Roman"/>
              <a:cs typeface="Times New Roman"/>
            </a:endParaRPr>
          </a:p>
          <a:p>
            <a:pPr marL="12700" marR="5080">
              <a:lnSpc>
                <a:spcPct val="100000"/>
              </a:lnSpc>
            </a:pPr>
            <a:r>
              <a:rPr sz="1500" spc="-5" dirty="0">
                <a:latin typeface="Times New Roman"/>
                <a:cs typeface="Times New Roman"/>
              </a:rPr>
              <a:t>Part </a:t>
            </a:r>
            <a:r>
              <a:rPr sz="1500" dirty="0">
                <a:latin typeface="Times New Roman"/>
                <a:cs typeface="Times New Roman"/>
              </a:rPr>
              <a:t>of </a:t>
            </a:r>
            <a:r>
              <a:rPr sz="1500" spc="-5" dirty="0">
                <a:latin typeface="Times New Roman"/>
                <a:cs typeface="Times New Roman"/>
              </a:rPr>
              <a:t>the Amarillo</a:t>
            </a:r>
            <a:r>
              <a:rPr sz="1500" spc="-170" dirty="0">
                <a:latin typeface="Times New Roman"/>
                <a:cs typeface="Times New Roman"/>
              </a:rPr>
              <a:t> </a:t>
            </a:r>
            <a:r>
              <a:rPr sz="1500" spc="-25" dirty="0">
                <a:latin typeface="Times New Roman"/>
                <a:cs typeface="Times New Roman"/>
              </a:rPr>
              <a:t>Texas  </a:t>
            </a:r>
            <a:r>
              <a:rPr sz="1500" spc="-5" dirty="0">
                <a:latin typeface="Times New Roman"/>
                <a:cs typeface="Times New Roman"/>
              </a:rPr>
              <a:t>Metropolitan</a:t>
            </a:r>
            <a:r>
              <a:rPr sz="1500" spc="-90" dirty="0">
                <a:latin typeface="Times New Roman"/>
                <a:cs typeface="Times New Roman"/>
              </a:rPr>
              <a:t> </a:t>
            </a:r>
            <a:r>
              <a:rPr sz="1500" spc="-5" dirty="0">
                <a:latin typeface="Times New Roman"/>
                <a:cs typeface="Times New Roman"/>
              </a:rPr>
              <a:t>Area</a:t>
            </a:r>
            <a:endParaRPr sz="1500">
              <a:latin typeface="Times New Roman"/>
              <a:cs typeface="Times New Roman"/>
            </a:endParaRPr>
          </a:p>
        </p:txBody>
      </p:sp>
      <p:sp>
        <p:nvSpPr>
          <p:cNvPr id="6" name="object 6"/>
          <p:cNvSpPr/>
          <p:nvPr/>
        </p:nvSpPr>
        <p:spPr>
          <a:xfrm>
            <a:off x="7539228" y="6379461"/>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3101340" marR="5080" indent="-2066289">
              <a:lnSpc>
                <a:spcPct val="100000"/>
              </a:lnSpc>
              <a:spcBef>
                <a:spcPts val="100"/>
              </a:spcBef>
            </a:pPr>
            <a:r>
              <a:rPr sz="3000" b="1" spc="-5" dirty="0">
                <a:latin typeface="Times New Roman"/>
                <a:cs typeface="Times New Roman"/>
              </a:rPr>
              <a:t>And </a:t>
            </a:r>
            <a:r>
              <a:rPr sz="3000" b="1" dirty="0">
                <a:latin typeface="Times New Roman"/>
                <a:cs typeface="Times New Roman"/>
              </a:rPr>
              <a:t>if </a:t>
            </a:r>
            <a:r>
              <a:rPr sz="3000" b="1" spc="-10" dirty="0">
                <a:latin typeface="Times New Roman"/>
                <a:cs typeface="Times New Roman"/>
              </a:rPr>
              <a:t>nonmetropolitan </a:t>
            </a:r>
            <a:r>
              <a:rPr sz="3000" b="1" dirty="0">
                <a:latin typeface="Times New Roman"/>
                <a:cs typeface="Times New Roman"/>
              </a:rPr>
              <a:t>is </a:t>
            </a:r>
            <a:r>
              <a:rPr sz="3000" b="1" spc="-5" dirty="0">
                <a:latin typeface="Times New Roman"/>
                <a:cs typeface="Times New Roman"/>
              </a:rPr>
              <a:t>rural,  then…</a:t>
            </a:r>
            <a:endParaRPr sz="3000">
              <a:latin typeface="Times New Roman"/>
              <a:cs typeface="Times New Roman"/>
            </a:endParaRPr>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1221739" y="1053274"/>
            <a:ext cx="1522730" cy="345440"/>
          </a:xfrm>
          <a:prstGeom prst="rect">
            <a:avLst/>
          </a:prstGeom>
        </p:spPr>
        <p:txBody>
          <a:bodyPr vert="horz" wrap="square" lIns="0" tIns="12700" rIns="0" bIns="0" rtlCol="0">
            <a:spAutoFit/>
          </a:bodyPr>
          <a:lstStyle/>
          <a:p>
            <a:pPr marL="12700">
              <a:lnSpc>
                <a:spcPct val="100000"/>
              </a:lnSpc>
              <a:spcBef>
                <a:spcPts val="100"/>
              </a:spcBef>
            </a:pPr>
            <a:r>
              <a:rPr sz="2100" b="1" spc="-5" dirty="0">
                <a:latin typeface="Times New Roman"/>
                <a:cs typeface="Times New Roman"/>
              </a:rPr>
              <a:t>This </a:t>
            </a:r>
            <a:r>
              <a:rPr sz="2100" b="1" dirty="0">
                <a:latin typeface="Times New Roman"/>
                <a:cs typeface="Times New Roman"/>
              </a:rPr>
              <a:t>is</a:t>
            </a:r>
            <a:r>
              <a:rPr sz="2100" b="1" spc="-65" dirty="0">
                <a:latin typeface="Times New Roman"/>
                <a:cs typeface="Times New Roman"/>
              </a:rPr>
              <a:t> </a:t>
            </a:r>
            <a:r>
              <a:rPr sz="2100" b="1" spc="-5" dirty="0">
                <a:latin typeface="Times New Roman"/>
                <a:cs typeface="Times New Roman"/>
              </a:rPr>
              <a:t>rural:</a:t>
            </a:r>
            <a:endParaRPr sz="2100">
              <a:latin typeface="Times New Roman"/>
              <a:cs typeface="Times New Roman"/>
            </a:endParaRPr>
          </a:p>
        </p:txBody>
      </p:sp>
      <p:sp>
        <p:nvSpPr>
          <p:cNvPr id="4" name="object 4"/>
          <p:cNvSpPr/>
          <p:nvPr/>
        </p:nvSpPr>
        <p:spPr>
          <a:xfrm>
            <a:off x="2114550" y="1485900"/>
            <a:ext cx="4972050" cy="3729037"/>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650740" y="5400865"/>
            <a:ext cx="1831975" cy="482600"/>
          </a:xfrm>
          <a:prstGeom prst="rect">
            <a:avLst/>
          </a:prstGeom>
        </p:spPr>
        <p:txBody>
          <a:bodyPr vert="horz" wrap="square" lIns="0" tIns="12700" rIns="0" bIns="0" rtlCol="0">
            <a:spAutoFit/>
          </a:bodyPr>
          <a:lstStyle/>
          <a:p>
            <a:pPr marL="12700" marR="5080">
              <a:lnSpc>
                <a:spcPct val="100000"/>
              </a:lnSpc>
              <a:spcBef>
                <a:spcPts val="100"/>
              </a:spcBef>
            </a:pPr>
            <a:r>
              <a:rPr sz="1500" dirty="0">
                <a:latin typeface="Arial"/>
                <a:cs typeface="Arial"/>
              </a:rPr>
              <a:t>Loving</a:t>
            </a:r>
            <a:r>
              <a:rPr sz="1500" spc="-240" dirty="0">
                <a:latin typeface="Arial"/>
                <a:cs typeface="Arial"/>
              </a:rPr>
              <a:t> </a:t>
            </a:r>
            <a:r>
              <a:rPr sz="1500" spc="-45" dirty="0">
                <a:latin typeface="Arial"/>
                <a:cs typeface="Arial"/>
              </a:rPr>
              <a:t> County,</a:t>
            </a:r>
            <a:r>
              <a:rPr sz="1500" spc="-240" dirty="0">
                <a:latin typeface="Arial"/>
                <a:cs typeface="Arial"/>
              </a:rPr>
              <a:t> </a:t>
            </a:r>
            <a:r>
              <a:rPr sz="1500" spc="-70" dirty="0">
                <a:latin typeface="Arial"/>
                <a:cs typeface="Arial"/>
              </a:rPr>
              <a:t> Texas  </a:t>
            </a:r>
            <a:r>
              <a:rPr sz="1500" spc="-5" dirty="0">
                <a:latin typeface="Arial"/>
                <a:cs typeface="Arial"/>
              </a:rPr>
              <a:t>Population</a:t>
            </a:r>
            <a:r>
              <a:rPr sz="1500" spc="-215" dirty="0">
                <a:latin typeface="Arial"/>
                <a:cs typeface="Arial"/>
              </a:rPr>
              <a:t> </a:t>
            </a:r>
            <a:r>
              <a:rPr sz="1500" spc="-75" dirty="0">
                <a:latin typeface="Arial"/>
                <a:cs typeface="Arial"/>
              </a:rPr>
              <a:t> 82</a:t>
            </a:r>
            <a:endParaRPr sz="1500">
              <a:latin typeface="Arial"/>
              <a:cs typeface="Arial"/>
            </a:endParaRPr>
          </a:p>
        </p:txBody>
      </p:sp>
      <p:sp>
        <p:nvSpPr>
          <p:cNvPr id="6" name="object 6"/>
          <p:cNvSpPr/>
          <p:nvPr/>
        </p:nvSpPr>
        <p:spPr>
          <a:xfrm>
            <a:off x="7539228" y="6379461"/>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1221739" y="1053274"/>
            <a:ext cx="1630680" cy="345440"/>
          </a:xfrm>
          <a:prstGeom prst="rect">
            <a:avLst/>
          </a:prstGeom>
        </p:spPr>
        <p:txBody>
          <a:bodyPr vert="horz" wrap="square" lIns="0" tIns="12700" rIns="0" bIns="0" rtlCol="0">
            <a:spAutoFit/>
          </a:bodyPr>
          <a:lstStyle/>
          <a:p>
            <a:pPr marL="12700">
              <a:lnSpc>
                <a:spcPct val="100000"/>
              </a:lnSpc>
              <a:spcBef>
                <a:spcPts val="100"/>
              </a:spcBef>
            </a:pPr>
            <a:r>
              <a:rPr sz="2100" b="1" spc="-5" dirty="0">
                <a:latin typeface="Times New Roman"/>
                <a:cs typeface="Times New Roman"/>
              </a:rPr>
              <a:t>And so </a:t>
            </a:r>
            <a:r>
              <a:rPr sz="2100" b="1" dirty="0">
                <a:latin typeface="Times New Roman"/>
                <a:cs typeface="Times New Roman"/>
              </a:rPr>
              <a:t>is</a:t>
            </a:r>
            <a:r>
              <a:rPr sz="2100" b="1" spc="-85" dirty="0">
                <a:latin typeface="Times New Roman"/>
                <a:cs typeface="Times New Roman"/>
              </a:rPr>
              <a:t> </a:t>
            </a:r>
            <a:r>
              <a:rPr sz="2100" b="1" spc="-5" dirty="0">
                <a:latin typeface="Times New Roman"/>
                <a:cs typeface="Times New Roman"/>
              </a:rPr>
              <a:t>this:</a:t>
            </a:r>
            <a:endParaRPr sz="2100">
              <a:latin typeface="Times New Roman"/>
              <a:cs typeface="Times New Roman"/>
            </a:endParaRPr>
          </a:p>
        </p:txBody>
      </p:sp>
      <p:sp>
        <p:nvSpPr>
          <p:cNvPr id="4" name="object 4"/>
          <p:cNvSpPr/>
          <p:nvPr/>
        </p:nvSpPr>
        <p:spPr>
          <a:xfrm>
            <a:off x="1771651" y="1600200"/>
            <a:ext cx="5512489" cy="35433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650740" y="5400865"/>
            <a:ext cx="1668780" cy="482600"/>
          </a:xfrm>
          <a:prstGeom prst="rect">
            <a:avLst/>
          </a:prstGeom>
        </p:spPr>
        <p:txBody>
          <a:bodyPr vert="horz" wrap="square" lIns="0" tIns="12700" rIns="0" bIns="0" rtlCol="0">
            <a:spAutoFit/>
          </a:bodyPr>
          <a:lstStyle/>
          <a:p>
            <a:pPr marL="12700" marR="5080">
              <a:lnSpc>
                <a:spcPct val="100000"/>
              </a:lnSpc>
              <a:spcBef>
                <a:spcPts val="100"/>
              </a:spcBef>
            </a:pPr>
            <a:r>
              <a:rPr sz="1500" spc="-5" dirty="0">
                <a:latin typeface="Arial"/>
                <a:cs typeface="Arial"/>
              </a:rPr>
              <a:t>Paducah,</a:t>
            </a:r>
            <a:r>
              <a:rPr sz="1500" spc="-265" dirty="0">
                <a:latin typeface="Arial"/>
                <a:cs typeface="Arial"/>
              </a:rPr>
              <a:t> </a:t>
            </a:r>
            <a:r>
              <a:rPr sz="1500" spc="-25" dirty="0">
                <a:latin typeface="Arial"/>
                <a:cs typeface="Arial"/>
              </a:rPr>
              <a:t> Kentucky  </a:t>
            </a:r>
            <a:r>
              <a:rPr sz="1500" spc="-5" dirty="0">
                <a:latin typeface="Arial"/>
                <a:cs typeface="Arial"/>
              </a:rPr>
              <a:t>Population</a:t>
            </a:r>
            <a:r>
              <a:rPr sz="1500" spc="-215" dirty="0">
                <a:latin typeface="Arial"/>
                <a:cs typeface="Arial"/>
              </a:rPr>
              <a:t> </a:t>
            </a:r>
            <a:r>
              <a:rPr sz="1500" spc="-35" dirty="0">
                <a:latin typeface="Arial"/>
                <a:cs typeface="Arial"/>
              </a:rPr>
              <a:t> 48,791</a:t>
            </a:r>
            <a:endParaRPr sz="1500">
              <a:latin typeface="Arial"/>
              <a:cs typeface="Arial"/>
            </a:endParaRPr>
          </a:p>
        </p:txBody>
      </p:sp>
      <p:sp>
        <p:nvSpPr>
          <p:cNvPr id="6" name="object 6"/>
          <p:cNvSpPr/>
          <p:nvPr/>
        </p:nvSpPr>
        <p:spPr>
          <a:xfrm>
            <a:off x="7539228" y="6379461"/>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2095055" y="1053275"/>
            <a:ext cx="483997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Times New Roman"/>
                <a:cs typeface="Times New Roman"/>
              </a:rPr>
              <a:t>Most Counties </a:t>
            </a:r>
            <a:r>
              <a:rPr sz="2400" b="1" spc="-20" dirty="0">
                <a:latin typeface="Times New Roman"/>
                <a:cs typeface="Times New Roman"/>
              </a:rPr>
              <a:t>are </a:t>
            </a:r>
            <a:r>
              <a:rPr sz="2400" b="1" spc="-5" dirty="0">
                <a:latin typeface="Times New Roman"/>
                <a:cs typeface="Times New Roman"/>
              </a:rPr>
              <a:t>Urban </a:t>
            </a:r>
            <a:r>
              <a:rPr sz="2400" b="1" u="heavy" dirty="0">
                <a:uFill>
                  <a:solidFill>
                    <a:srgbClr val="849862"/>
                  </a:solidFill>
                </a:uFill>
                <a:latin typeface="Times New Roman"/>
                <a:cs typeface="Times New Roman"/>
              </a:rPr>
              <a:t>and</a:t>
            </a:r>
            <a:r>
              <a:rPr sz="2400" b="1" spc="25" dirty="0">
                <a:latin typeface="Times New Roman"/>
                <a:cs typeface="Times New Roman"/>
              </a:rPr>
              <a:t> </a:t>
            </a:r>
            <a:r>
              <a:rPr sz="2400" b="1" spc="-5" dirty="0">
                <a:latin typeface="Times New Roman"/>
                <a:cs typeface="Times New Roman"/>
              </a:rPr>
              <a:t>Rural!</a:t>
            </a:r>
            <a:endParaRPr sz="2400">
              <a:latin typeface="Times New Roman"/>
              <a:cs typeface="Times New Roman"/>
            </a:endParaRPr>
          </a:p>
        </p:txBody>
      </p:sp>
      <p:sp>
        <p:nvSpPr>
          <p:cNvPr id="4" name="object 4"/>
          <p:cNvSpPr/>
          <p:nvPr/>
        </p:nvSpPr>
        <p:spPr>
          <a:xfrm>
            <a:off x="1428750" y="1842952"/>
            <a:ext cx="2857500" cy="30861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14850" y="1842952"/>
            <a:ext cx="3200400" cy="2400300"/>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536440" y="4557769"/>
            <a:ext cx="2870835" cy="845819"/>
          </a:xfrm>
          <a:prstGeom prst="rect">
            <a:avLst/>
          </a:prstGeom>
        </p:spPr>
        <p:txBody>
          <a:bodyPr vert="horz" wrap="square" lIns="0" tIns="13970" rIns="0" bIns="0" rtlCol="0">
            <a:spAutoFit/>
          </a:bodyPr>
          <a:lstStyle/>
          <a:p>
            <a:pPr marL="12700" marR="5080">
              <a:lnSpc>
                <a:spcPct val="99500"/>
              </a:lnSpc>
              <a:spcBef>
                <a:spcPts val="110"/>
              </a:spcBef>
              <a:tabLst>
                <a:tab pos="1840864" algn="l"/>
              </a:tabLst>
            </a:pPr>
            <a:r>
              <a:rPr sz="1800" b="1" spc="-5" dirty="0">
                <a:solidFill>
                  <a:srgbClr val="2F2B20"/>
                </a:solidFill>
                <a:latin typeface="Arial"/>
                <a:cs typeface="Arial"/>
              </a:rPr>
              <a:t>Coconino</a:t>
            </a:r>
            <a:r>
              <a:rPr sz="1800" b="1" spc="-270" dirty="0">
                <a:solidFill>
                  <a:srgbClr val="2F2B20"/>
                </a:solidFill>
                <a:latin typeface="Arial"/>
                <a:cs typeface="Arial"/>
              </a:rPr>
              <a:t> </a:t>
            </a:r>
            <a:r>
              <a:rPr sz="1800" b="1" spc="-50" dirty="0">
                <a:solidFill>
                  <a:srgbClr val="2F2B20"/>
                </a:solidFill>
                <a:latin typeface="Arial"/>
                <a:cs typeface="Arial"/>
              </a:rPr>
              <a:t> County,</a:t>
            </a:r>
            <a:r>
              <a:rPr sz="1800" b="1" spc="-270" dirty="0">
                <a:solidFill>
                  <a:srgbClr val="2F2B20"/>
                </a:solidFill>
                <a:latin typeface="Arial"/>
                <a:cs typeface="Arial"/>
              </a:rPr>
              <a:t> </a:t>
            </a:r>
            <a:r>
              <a:rPr sz="1800" b="1" spc="-45" dirty="0">
                <a:solidFill>
                  <a:srgbClr val="2F2B20"/>
                </a:solidFill>
                <a:latin typeface="Arial"/>
                <a:cs typeface="Arial"/>
              </a:rPr>
              <a:t> Arizona  </a:t>
            </a:r>
            <a:r>
              <a:rPr sz="1800" spc="-40" dirty="0">
                <a:latin typeface="Arial"/>
                <a:cs typeface="Arial"/>
              </a:rPr>
              <a:t>Population</a:t>
            </a:r>
            <a:r>
              <a:rPr sz="1800" spc="-85" dirty="0">
                <a:latin typeface="Arial"/>
                <a:cs typeface="Arial"/>
              </a:rPr>
              <a:t>  	</a:t>
            </a:r>
            <a:r>
              <a:rPr sz="1800" spc="-5" dirty="0">
                <a:latin typeface="Arial"/>
                <a:cs typeface="Arial"/>
              </a:rPr>
              <a:t>134,421  </a:t>
            </a:r>
            <a:r>
              <a:rPr sz="1800" spc="-10" dirty="0">
                <a:latin typeface="Arial"/>
                <a:cs typeface="Arial"/>
              </a:rPr>
              <a:t>Flagstaff</a:t>
            </a:r>
            <a:r>
              <a:rPr sz="1800" spc="-254" dirty="0">
                <a:latin typeface="Arial"/>
                <a:cs typeface="Arial"/>
              </a:rPr>
              <a:t> </a:t>
            </a:r>
            <a:r>
              <a:rPr sz="1800" spc="-45" dirty="0">
                <a:latin typeface="Arial"/>
                <a:cs typeface="Arial"/>
              </a:rPr>
              <a:t> Metro</a:t>
            </a:r>
            <a:r>
              <a:rPr sz="1800" spc="-254" dirty="0">
                <a:latin typeface="Arial"/>
                <a:cs typeface="Arial"/>
              </a:rPr>
              <a:t> </a:t>
            </a:r>
            <a:r>
              <a:rPr sz="1800" spc="-75" dirty="0">
                <a:latin typeface="Arial"/>
                <a:cs typeface="Arial"/>
              </a:rPr>
              <a:t> Area</a:t>
            </a:r>
            <a:r>
              <a:rPr sz="1800" spc="-254" dirty="0">
                <a:latin typeface="Arial"/>
                <a:cs typeface="Arial"/>
              </a:rPr>
              <a:t>  </a:t>
            </a:r>
            <a:endParaRPr sz="1800">
              <a:latin typeface="Arial"/>
              <a:cs typeface="Arial"/>
            </a:endParaRPr>
          </a:p>
        </p:txBody>
      </p:sp>
      <p:sp>
        <p:nvSpPr>
          <p:cNvPr id="7" name="object 7"/>
          <p:cNvSpPr/>
          <p:nvPr/>
        </p:nvSpPr>
        <p:spPr>
          <a:xfrm>
            <a:off x="7539228" y="6379461"/>
            <a:ext cx="1600200" cy="4571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0"/>
                </a:moveTo>
                <a:lnTo>
                  <a:pt x="9144000" y="0"/>
                </a:lnTo>
                <a:lnTo>
                  <a:pt x="9144000" y="365760"/>
                </a:lnTo>
                <a:lnTo>
                  <a:pt x="0" y="365760"/>
                </a:lnTo>
                <a:lnTo>
                  <a:pt x="0" y="0"/>
                </a:lnTo>
                <a:close/>
              </a:path>
            </a:pathLst>
          </a:custGeom>
          <a:solidFill>
            <a:srgbClr val="84A262"/>
          </a:solidFill>
        </p:spPr>
        <p:txBody>
          <a:bodyPr wrap="square" lIns="0" tIns="0" rIns="0" bIns="0" rtlCol="0"/>
          <a:lstStyle/>
          <a:p>
            <a:endParaRPr/>
          </a:p>
        </p:txBody>
      </p:sp>
      <p:sp>
        <p:nvSpPr>
          <p:cNvPr id="3" name="object 3"/>
          <p:cNvSpPr txBox="1">
            <a:spLocks noGrp="1"/>
          </p:cNvSpPr>
          <p:nvPr>
            <p:ph type="title"/>
          </p:nvPr>
        </p:nvSpPr>
        <p:spPr>
          <a:xfrm>
            <a:off x="1669859" y="1849120"/>
            <a:ext cx="5633085" cy="847725"/>
          </a:xfrm>
          <a:prstGeom prst="rect">
            <a:avLst/>
          </a:prstGeom>
        </p:spPr>
        <p:txBody>
          <a:bodyPr vert="horz" wrap="square" lIns="0" tIns="12700" rIns="0" bIns="0" rtlCol="0">
            <a:spAutoFit/>
          </a:bodyPr>
          <a:lstStyle/>
          <a:p>
            <a:pPr marL="873125" marR="5080" indent="-861060">
              <a:lnSpc>
                <a:spcPct val="100000"/>
              </a:lnSpc>
              <a:spcBef>
                <a:spcPts val="100"/>
              </a:spcBef>
            </a:pPr>
            <a:r>
              <a:rPr sz="2700" b="1" spc="-5" dirty="0">
                <a:latin typeface="Times New Roman"/>
                <a:cs typeface="Times New Roman"/>
              </a:rPr>
              <a:t>Most </a:t>
            </a:r>
            <a:r>
              <a:rPr sz="2700" b="1" spc="-10" dirty="0">
                <a:latin typeface="Times New Roman"/>
                <a:cs typeface="Times New Roman"/>
              </a:rPr>
              <a:t>metropolitan areas </a:t>
            </a:r>
            <a:r>
              <a:rPr sz="2700" b="1" spc="-5" dirty="0">
                <a:latin typeface="Times New Roman"/>
                <a:cs typeface="Times New Roman"/>
              </a:rPr>
              <a:t>contain rural  territory and rural people.</a:t>
            </a:r>
            <a:endParaRPr sz="2700">
              <a:latin typeface="Times New Roman"/>
              <a:cs typeface="Times New Roman"/>
            </a:endParaRPr>
          </a:p>
        </p:txBody>
      </p:sp>
      <p:sp>
        <p:nvSpPr>
          <p:cNvPr id="4" name="object 4"/>
          <p:cNvSpPr txBox="1"/>
          <p:nvPr/>
        </p:nvSpPr>
        <p:spPr>
          <a:xfrm>
            <a:off x="1710785" y="3163571"/>
            <a:ext cx="5666105" cy="1854200"/>
          </a:xfrm>
          <a:prstGeom prst="rect">
            <a:avLst/>
          </a:prstGeom>
        </p:spPr>
        <p:txBody>
          <a:bodyPr vert="horz" wrap="square" lIns="0" tIns="12700" rIns="0" bIns="0" rtlCol="0">
            <a:spAutoFit/>
          </a:bodyPr>
          <a:lstStyle/>
          <a:p>
            <a:pPr algn="ctr">
              <a:lnSpc>
                <a:spcPct val="100000"/>
              </a:lnSpc>
              <a:spcBef>
                <a:spcPts val="100"/>
              </a:spcBef>
            </a:pPr>
            <a:r>
              <a:rPr sz="3000" b="1" spc="-5" dirty="0">
                <a:solidFill>
                  <a:srgbClr val="849862"/>
                </a:solidFill>
                <a:latin typeface="Times New Roman"/>
                <a:cs typeface="Times New Roman"/>
              </a:rPr>
              <a:t>In</a:t>
            </a:r>
            <a:r>
              <a:rPr sz="3000" b="1" spc="-15" dirty="0">
                <a:solidFill>
                  <a:srgbClr val="849862"/>
                </a:solidFill>
                <a:latin typeface="Times New Roman"/>
                <a:cs typeface="Times New Roman"/>
              </a:rPr>
              <a:t> </a:t>
            </a:r>
            <a:r>
              <a:rPr sz="3000" b="1" dirty="0">
                <a:solidFill>
                  <a:srgbClr val="849862"/>
                </a:solidFill>
                <a:latin typeface="Times New Roman"/>
                <a:cs typeface="Times New Roman"/>
              </a:rPr>
              <a:t>fact…</a:t>
            </a:r>
            <a:endParaRPr sz="3000">
              <a:latin typeface="Times New Roman"/>
              <a:cs typeface="Times New Roman"/>
            </a:endParaRPr>
          </a:p>
          <a:p>
            <a:pPr>
              <a:lnSpc>
                <a:spcPct val="100000"/>
              </a:lnSpc>
              <a:spcBef>
                <a:spcPts val="35"/>
              </a:spcBef>
            </a:pPr>
            <a:endParaRPr sz="3100">
              <a:latin typeface="Times New Roman"/>
              <a:cs typeface="Times New Roman"/>
            </a:endParaRPr>
          </a:p>
          <a:p>
            <a:pPr marL="12065" marR="5080" algn="ctr">
              <a:lnSpc>
                <a:spcPct val="100000"/>
              </a:lnSpc>
            </a:pPr>
            <a:r>
              <a:rPr sz="3000" b="1" dirty="0">
                <a:solidFill>
                  <a:srgbClr val="849862"/>
                </a:solidFill>
                <a:latin typeface="Times New Roman"/>
                <a:cs typeface="Times New Roman"/>
              </a:rPr>
              <a:t>Over </a:t>
            </a:r>
            <a:r>
              <a:rPr sz="3000" b="1" spc="-5" dirty="0">
                <a:solidFill>
                  <a:srgbClr val="849862"/>
                </a:solidFill>
                <a:latin typeface="Times New Roman"/>
                <a:cs typeface="Times New Roman"/>
              </a:rPr>
              <a:t>half </a:t>
            </a:r>
            <a:r>
              <a:rPr sz="3000" b="1" dirty="0">
                <a:solidFill>
                  <a:srgbClr val="849862"/>
                </a:solidFill>
                <a:latin typeface="Times New Roman"/>
                <a:cs typeface="Times New Roman"/>
              </a:rPr>
              <a:t>of all </a:t>
            </a:r>
            <a:r>
              <a:rPr sz="3000" b="1" spc="-5" dirty="0">
                <a:solidFill>
                  <a:srgbClr val="849862"/>
                </a:solidFill>
                <a:latin typeface="Times New Roman"/>
                <a:cs typeface="Times New Roman"/>
              </a:rPr>
              <a:t>rural people </a:t>
            </a:r>
            <a:r>
              <a:rPr sz="3000" b="1" dirty="0">
                <a:solidFill>
                  <a:srgbClr val="849862"/>
                </a:solidFill>
                <a:latin typeface="Times New Roman"/>
                <a:cs typeface="Times New Roman"/>
              </a:rPr>
              <a:t>live</a:t>
            </a:r>
            <a:r>
              <a:rPr sz="3000" b="1" spc="-70" dirty="0">
                <a:solidFill>
                  <a:srgbClr val="849862"/>
                </a:solidFill>
                <a:latin typeface="Times New Roman"/>
                <a:cs typeface="Times New Roman"/>
              </a:rPr>
              <a:t> </a:t>
            </a:r>
            <a:r>
              <a:rPr sz="3000" b="1" dirty="0">
                <a:solidFill>
                  <a:srgbClr val="849862"/>
                </a:solidFill>
                <a:latin typeface="Times New Roman"/>
                <a:cs typeface="Times New Roman"/>
              </a:rPr>
              <a:t>in  </a:t>
            </a:r>
            <a:r>
              <a:rPr sz="3000" b="1" spc="-5" dirty="0">
                <a:solidFill>
                  <a:srgbClr val="849862"/>
                </a:solidFill>
                <a:latin typeface="Times New Roman"/>
                <a:cs typeface="Times New Roman"/>
              </a:rPr>
              <a:t>metropolitan</a:t>
            </a:r>
            <a:r>
              <a:rPr sz="3000" b="1" spc="-20" dirty="0">
                <a:solidFill>
                  <a:srgbClr val="849862"/>
                </a:solidFill>
                <a:latin typeface="Times New Roman"/>
                <a:cs typeface="Times New Roman"/>
              </a:rPr>
              <a:t> </a:t>
            </a:r>
            <a:r>
              <a:rPr sz="3000" b="1" spc="-5" dirty="0">
                <a:solidFill>
                  <a:srgbClr val="849862"/>
                </a:solidFill>
                <a:latin typeface="Times New Roman"/>
                <a:cs typeface="Times New Roman"/>
              </a:rPr>
              <a:t>counties!</a:t>
            </a:r>
            <a:endParaRPr sz="3000">
              <a:latin typeface="Times New Roman"/>
              <a:cs typeface="Times New Roman"/>
            </a:endParaRPr>
          </a:p>
        </p:txBody>
      </p:sp>
      <p:sp>
        <p:nvSpPr>
          <p:cNvPr id="5" name="object 5"/>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rot="10800000" flipV="1">
            <a:off x="762410" y="3599533"/>
            <a:ext cx="7619180" cy="3011734"/>
          </a:xfrm>
        </p:spPr>
        <p:txBody>
          <a:bodyPr/>
          <a:lstStyle/>
          <a:p>
            <a:r>
              <a:rPr lang="en-US" dirty="0"/>
              <a:t>The Center for Rural Policy and Development has published its much-anticipated report, “It’s an Addiction Crisis,” with a firm reminder that meth is still the drug of choice in rural Minnesota, where it is putting a serious strain on local government, health care services, law enforcement and families.</a:t>
            </a:r>
          </a:p>
        </p:txBody>
      </p:sp>
      <p:pic>
        <p:nvPicPr>
          <p:cNvPr id="4" name="Picture 3" descr="a4d85606-fb24-4d78-ba2d-54b043f1173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3200400"/>
          </a:xfrm>
          <a:prstGeom prst="rect">
            <a:avLst/>
          </a:prstGeom>
        </p:spPr>
      </p:pic>
    </p:spTree>
    <p:extLst>
      <p:ext uri="{BB962C8B-B14F-4D97-AF65-F5344CB8AC3E}">
        <p14:creationId xmlns:p14="http://schemas.microsoft.com/office/powerpoint/2010/main" val="1055123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202" y="2822653"/>
            <a:ext cx="8666480" cy="635000"/>
          </a:xfrm>
          <a:prstGeom prst="rect">
            <a:avLst/>
          </a:prstGeom>
        </p:spPr>
        <p:txBody>
          <a:bodyPr vert="horz" wrap="square" lIns="0" tIns="12700" rIns="0" bIns="0" rtlCol="0">
            <a:spAutoFit/>
          </a:bodyPr>
          <a:lstStyle/>
          <a:p>
            <a:pPr marL="12700">
              <a:lnSpc>
                <a:spcPct val="100000"/>
              </a:lnSpc>
              <a:spcBef>
                <a:spcPts val="100"/>
              </a:spcBef>
            </a:pPr>
            <a:r>
              <a:rPr b="1" spc="-5" dirty="0">
                <a:latin typeface="Times New Roman"/>
                <a:cs typeface="Times New Roman"/>
              </a:rPr>
              <a:t>Systems Thinking Re: Rural</a:t>
            </a:r>
            <a:r>
              <a:rPr b="1" spc="55" dirty="0">
                <a:latin typeface="Times New Roman"/>
                <a:cs typeface="Times New Roman"/>
              </a:rPr>
              <a:t> </a:t>
            </a:r>
            <a:r>
              <a:rPr b="1" spc="-5" dirty="0">
                <a:latin typeface="Times New Roman"/>
                <a:cs typeface="Times New Roman"/>
              </a:rPr>
              <a:t>Advantage</a:t>
            </a:r>
          </a:p>
        </p:txBody>
      </p:sp>
      <p:sp>
        <p:nvSpPr>
          <p:cNvPr id="3" name="object 3"/>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6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9100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0250" y="528976"/>
            <a:ext cx="7676515" cy="513080"/>
          </a:xfrm>
          <a:prstGeom prst="rect">
            <a:avLst/>
          </a:prstGeom>
        </p:spPr>
        <p:txBody>
          <a:bodyPr vert="horz" wrap="square" lIns="0" tIns="12700" rIns="0" bIns="0" rtlCol="0">
            <a:spAutoFit/>
          </a:bodyPr>
          <a:lstStyle/>
          <a:p>
            <a:pPr marL="12700">
              <a:lnSpc>
                <a:spcPct val="100000"/>
              </a:lnSpc>
              <a:spcBef>
                <a:spcPts val="100"/>
              </a:spcBef>
            </a:pPr>
            <a:r>
              <a:rPr sz="3200" b="1" spc="-70" dirty="0">
                <a:latin typeface="Times New Roman"/>
                <a:cs typeface="Times New Roman"/>
              </a:rPr>
              <a:t>The</a:t>
            </a:r>
            <a:r>
              <a:rPr sz="3200" b="1" spc="-225" dirty="0">
                <a:latin typeface="Times New Roman"/>
                <a:cs typeface="Times New Roman"/>
              </a:rPr>
              <a:t> </a:t>
            </a:r>
            <a:r>
              <a:rPr sz="3200" b="1" spc="-90" dirty="0">
                <a:latin typeface="Times New Roman"/>
                <a:cs typeface="Times New Roman"/>
              </a:rPr>
              <a:t>Framework</a:t>
            </a:r>
            <a:r>
              <a:rPr sz="3200" b="1" spc="-265" dirty="0">
                <a:latin typeface="Times New Roman"/>
                <a:cs typeface="Times New Roman"/>
              </a:rPr>
              <a:t> </a:t>
            </a:r>
            <a:r>
              <a:rPr sz="3200" b="1" spc="-65" dirty="0">
                <a:latin typeface="Times New Roman"/>
                <a:cs typeface="Times New Roman"/>
              </a:rPr>
              <a:t>for</a:t>
            </a:r>
            <a:r>
              <a:rPr sz="3200" b="1" spc="-285" dirty="0">
                <a:latin typeface="Times New Roman"/>
                <a:cs typeface="Times New Roman"/>
              </a:rPr>
              <a:t> </a:t>
            </a:r>
            <a:r>
              <a:rPr sz="3200" b="1" spc="-90" dirty="0">
                <a:latin typeface="Times New Roman"/>
                <a:cs typeface="Times New Roman"/>
              </a:rPr>
              <a:t>Regional</a:t>
            </a:r>
            <a:r>
              <a:rPr sz="3200" b="1" spc="-275" dirty="0">
                <a:latin typeface="Times New Roman"/>
                <a:cs typeface="Times New Roman"/>
              </a:rPr>
              <a:t> </a:t>
            </a:r>
            <a:r>
              <a:rPr sz="3200" b="1" spc="-80" dirty="0">
                <a:latin typeface="Times New Roman"/>
                <a:cs typeface="Times New Roman"/>
              </a:rPr>
              <a:t>Rural</a:t>
            </a:r>
            <a:r>
              <a:rPr sz="3200" b="1" spc="-250" dirty="0">
                <a:latin typeface="Times New Roman"/>
                <a:cs typeface="Times New Roman"/>
              </a:rPr>
              <a:t> </a:t>
            </a:r>
            <a:r>
              <a:rPr sz="3200" b="1" spc="-95" dirty="0">
                <a:latin typeface="Times New Roman"/>
                <a:cs typeface="Times New Roman"/>
              </a:rPr>
              <a:t>Innovation</a:t>
            </a:r>
            <a:endParaRPr sz="3200">
              <a:latin typeface="Times New Roman"/>
              <a:cs typeface="Times New Roman"/>
            </a:endParaRPr>
          </a:p>
        </p:txBody>
      </p:sp>
      <p:sp>
        <p:nvSpPr>
          <p:cNvPr id="3" name="object 3"/>
          <p:cNvSpPr txBox="1"/>
          <p:nvPr/>
        </p:nvSpPr>
        <p:spPr>
          <a:xfrm>
            <a:off x="231140" y="4402363"/>
            <a:ext cx="7407909" cy="1903730"/>
          </a:xfrm>
          <a:prstGeom prst="rect">
            <a:avLst/>
          </a:prstGeom>
        </p:spPr>
        <p:txBody>
          <a:bodyPr vert="horz" wrap="square" lIns="0" tIns="12700" rIns="0" bIns="0" rtlCol="0">
            <a:spAutoFit/>
          </a:bodyPr>
          <a:lstStyle/>
          <a:p>
            <a:pPr marL="12700">
              <a:lnSpc>
                <a:spcPct val="100000"/>
              </a:lnSpc>
              <a:spcBef>
                <a:spcPts val="100"/>
              </a:spcBef>
            </a:pPr>
            <a:r>
              <a:rPr sz="2400" u="heavy" spc="-5" dirty="0">
                <a:solidFill>
                  <a:srgbClr val="2E2B1F"/>
                </a:solidFill>
                <a:uFill>
                  <a:solidFill>
                    <a:srgbClr val="2E2B1F"/>
                  </a:solidFill>
                </a:uFill>
                <a:latin typeface="Times New Roman"/>
                <a:cs typeface="Times New Roman"/>
              </a:rPr>
              <a:t>Critical Internal</a:t>
            </a:r>
            <a:r>
              <a:rPr sz="2400" u="heavy" spc="-85" dirty="0">
                <a:solidFill>
                  <a:srgbClr val="2E2B1F"/>
                </a:solidFill>
                <a:uFill>
                  <a:solidFill>
                    <a:srgbClr val="2E2B1F"/>
                  </a:solidFill>
                </a:uFill>
                <a:latin typeface="Times New Roman"/>
                <a:cs typeface="Times New Roman"/>
              </a:rPr>
              <a:t> </a:t>
            </a:r>
            <a:r>
              <a:rPr sz="2400" u="heavy" spc="-5" dirty="0">
                <a:solidFill>
                  <a:srgbClr val="2E2B1F"/>
                </a:solidFill>
                <a:uFill>
                  <a:solidFill>
                    <a:srgbClr val="2E2B1F"/>
                  </a:solidFill>
                </a:uFill>
                <a:latin typeface="Times New Roman"/>
                <a:cs typeface="Times New Roman"/>
              </a:rPr>
              <a:t>Considerations</a:t>
            </a:r>
            <a:endParaRPr sz="2400">
              <a:latin typeface="Times New Roman"/>
              <a:cs typeface="Times New Roman"/>
            </a:endParaRPr>
          </a:p>
          <a:p>
            <a:pPr marL="195580" indent="-182880">
              <a:lnSpc>
                <a:spcPct val="100000"/>
              </a:lnSpc>
              <a:spcBef>
                <a:spcPts val="1220"/>
              </a:spcBef>
              <a:buClr>
                <a:srgbClr val="84A161"/>
              </a:buClr>
              <a:buSzPct val="84375"/>
              <a:buFont typeface="Arial"/>
              <a:buChar char="•"/>
              <a:tabLst>
                <a:tab pos="195580" algn="l"/>
              </a:tabLst>
            </a:pPr>
            <a:r>
              <a:rPr sz="1600" spc="-55" dirty="0">
                <a:solidFill>
                  <a:srgbClr val="2E2B1F"/>
                </a:solidFill>
                <a:latin typeface="Times New Roman"/>
                <a:cs typeface="Times New Roman"/>
              </a:rPr>
              <a:t>Wealth </a:t>
            </a:r>
            <a:r>
              <a:rPr sz="1600" spc="-10" dirty="0">
                <a:solidFill>
                  <a:srgbClr val="2E2B1F"/>
                </a:solidFill>
                <a:latin typeface="Times New Roman"/>
                <a:cs typeface="Times New Roman"/>
              </a:rPr>
              <a:t>Creation, </a:t>
            </a:r>
            <a:r>
              <a:rPr sz="1600" spc="-15" dirty="0">
                <a:solidFill>
                  <a:srgbClr val="2E2B1F"/>
                </a:solidFill>
                <a:latin typeface="Times New Roman"/>
                <a:cs typeface="Times New Roman"/>
              </a:rPr>
              <a:t>Intergenerational </a:t>
            </a:r>
            <a:r>
              <a:rPr sz="1600" spc="-55" dirty="0">
                <a:solidFill>
                  <a:srgbClr val="2E2B1F"/>
                </a:solidFill>
                <a:latin typeface="Times New Roman"/>
                <a:cs typeface="Times New Roman"/>
              </a:rPr>
              <a:t>Wealth </a:t>
            </a:r>
            <a:r>
              <a:rPr sz="1600" spc="-10" dirty="0">
                <a:solidFill>
                  <a:srgbClr val="2E2B1F"/>
                </a:solidFill>
                <a:latin typeface="Times New Roman"/>
                <a:cs typeface="Times New Roman"/>
              </a:rPr>
              <a:t>Retention, and </a:t>
            </a:r>
            <a:r>
              <a:rPr sz="1600" spc="-15" dirty="0">
                <a:solidFill>
                  <a:srgbClr val="2E2B1F"/>
                </a:solidFill>
                <a:latin typeface="Times New Roman"/>
                <a:cs typeface="Times New Roman"/>
              </a:rPr>
              <a:t>Appropriate </a:t>
            </a:r>
            <a:r>
              <a:rPr sz="1600" spc="-55" dirty="0">
                <a:solidFill>
                  <a:srgbClr val="2E2B1F"/>
                </a:solidFill>
                <a:latin typeface="Times New Roman"/>
                <a:cs typeface="Times New Roman"/>
              </a:rPr>
              <a:t>Wealth</a:t>
            </a:r>
            <a:r>
              <a:rPr sz="1600" spc="15" dirty="0">
                <a:solidFill>
                  <a:srgbClr val="2E2B1F"/>
                </a:solidFill>
                <a:latin typeface="Times New Roman"/>
                <a:cs typeface="Times New Roman"/>
              </a:rPr>
              <a:t> </a:t>
            </a:r>
            <a:r>
              <a:rPr sz="1600" spc="-10" dirty="0">
                <a:solidFill>
                  <a:srgbClr val="2E2B1F"/>
                </a:solidFill>
                <a:latin typeface="Times New Roman"/>
                <a:cs typeface="Times New Roman"/>
              </a:rPr>
              <a:t>Distribution</a:t>
            </a:r>
            <a:endParaRPr sz="1600">
              <a:latin typeface="Times New Roman"/>
              <a:cs typeface="Times New Roman"/>
            </a:endParaRPr>
          </a:p>
          <a:p>
            <a:pPr marL="195580" indent="-182880">
              <a:lnSpc>
                <a:spcPct val="100000"/>
              </a:lnSpc>
              <a:spcBef>
                <a:spcPts val="980"/>
              </a:spcBef>
              <a:buClr>
                <a:srgbClr val="84A161"/>
              </a:buClr>
              <a:buSzPct val="84375"/>
              <a:buFont typeface="Arial"/>
              <a:buChar char="•"/>
              <a:tabLst>
                <a:tab pos="195580" algn="l"/>
              </a:tabLst>
            </a:pPr>
            <a:r>
              <a:rPr sz="1600" spc="-80" dirty="0">
                <a:solidFill>
                  <a:srgbClr val="2E2B1F"/>
                </a:solidFill>
                <a:latin typeface="Times New Roman"/>
                <a:cs typeface="Times New Roman"/>
              </a:rPr>
              <a:t>Youth </a:t>
            </a:r>
            <a:r>
              <a:rPr sz="1600" spc="-15" dirty="0">
                <a:solidFill>
                  <a:srgbClr val="2E2B1F"/>
                </a:solidFill>
                <a:latin typeface="Times New Roman"/>
                <a:cs typeface="Times New Roman"/>
              </a:rPr>
              <a:t>Engagement, </a:t>
            </a:r>
            <a:r>
              <a:rPr sz="1600" spc="-10" dirty="0">
                <a:solidFill>
                  <a:srgbClr val="2E2B1F"/>
                </a:solidFill>
                <a:latin typeface="Times New Roman"/>
                <a:cs typeface="Times New Roman"/>
              </a:rPr>
              <a:t>Retention, and Leadership</a:t>
            </a:r>
            <a:r>
              <a:rPr sz="1600" spc="100" dirty="0">
                <a:solidFill>
                  <a:srgbClr val="2E2B1F"/>
                </a:solidFill>
                <a:latin typeface="Times New Roman"/>
                <a:cs typeface="Times New Roman"/>
              </a:rPr>
              <a:t> </a:t>
            </a:r>
            <a:r>
              <a:rPr sz="1600" spc="-15" dirty="0">
                <a:solidFill>
                  <a:srgbClr val="2E2B1F"/>
                </a:solidFill>
                <a:latin typeface="Times New Roman"/>
                <a:cs typeface="Times New Roman"/>
              </a:rPr>
              <a:t>Development</a:t>
            </a:r>
            <a:endParaRPr sz="1600">
              <a:latin typeface="Times New Roman"/>
              <a:cs typeface="Times New Roman"/>
            </a:endParaRPr>
          </a:p>
          <a:p>
            <a:pPr marL="195580" indent="-182880">
              <a:lnSpc>
                <a:spcPct val="100000"/>
              </a:lnSpc>
              <a:spcBef>
                <a:spcPts val="1010"/>
              </a:spcBef>
              <a:buClr>
                <a:srgbClr val="84A161"/>
              </a:buClr>
              <a:buSzPct val="84375"/>
              <a:buFont typeface="Arial"/>
              <a:buChar char="•"/>
              <a:tabLst>
                <a:tab pos="195580" algn="l"/>
              </a:tabLst>
            </a:pPr>
            <a:r>
              <a:rPr sz="1600" spc="-10" dirty="0">
                <a:solidFill>
                  <a:srgbClr val="2E2B1F"/>
                </a:solidFill>
                <a:latin typeface="Times New Roman"/>
                <a:cs typeface="Times New Roman"/>
              </a:rPr>
              <a:t>Social Inclusion and Social Equity</a:t>
            </a:r>
            <a:r>
              <a:rPr sz="1600" spc="10" dirty="0">
                <a:solidFill>
                  <a:srgbClr val="2E2B1F"/>
                </a:solidFill>
                <a:latin typeface="Times New Roman"/>
                <a:cs typeface="Times New Roman"/>
              </a:rPr>
              <a:t> </a:t>
            </a:r>
            <a:r>
              <a:rPr sz="1600" spc="-10" dirty="0">
                <a:solidFill>
                  <a:srgbClr val="2E2B1F"/>
                </a:solidFill>
                <a:latin typeface="Times New Roman"/>
                <a:cs typeface="Times New Roman"/>
              </a:rPr>
              <a:t>Considerations</a:t>
            </a:r>
            <a:endParaRPr sz="1600">
              <a:latin typeface="Times New Roman"/>
              <a:cs typeface="Times New Roman"/>
            </a:endParaRPr>
          </a:p>
          <a:p>
            <a:pPr marL="195580" indent="-182880">
              <a:lnSpc>
                <a:spcPct val="100000"/>
              </a:lnSpc>
              <a:spcBef>
                <a:spcPts val="1015"/>
              </a:spcBef>
              <a:buClr>
                <a:srgbClr val="84A161"/>
              </a:buClr>
              <a:buSzPct val="84375"/>
              <a:buFont typeface="Arial"/>
              <a:buChar char="•"/>
              <a:tabLst>
                <a:tab pos="195580" algn="l"/>
              </a:tabLst>
            </a:pPr>
            <a:r>
              <a:rPr sz="1600" spc="-10" dirty="0">
                <a:solidFill>
                  <a:srgbClr val="2E2B1F"/>
                </a:solidFill>
                <a:latin typeface="Times New Roman"/>
                <a:cs typeface="Times New Roman"/>
              </a:rPr>
              <a:t>Specific Attention </a:t>
            </a:r>
            <a:r>
              <a:rPr sz="1600" spc="-5" dirty="0">
                <a:solidFill>
                  <a:srgbClr val="2E2B1F"/>
                </a:solidFill>
                <a:latin typeface="Times New Roman"/>
                <a:cs typeface="Times New Roman"/>
              </a:rPr>
              <a:t>to </a:t>
            </a:r>
            <a:r>
              <a:rPr sz="1600" spc="-10" dirty="0">
                <a:solidFill>
                  <a:srgbClr val="2E2B1F"/>
                </a:solidFill>
                <a:latin typeface="Times New Roman"/>
                <a:cs typeface="Times New Roman"/>
              </a:rPr>
              <a:t>Social Mobility and</a:t>
            </a:r>
            <a:r>
              <a:rPr sz="1600" spc="-135" dirty="0">
                <a:solidFill>
                  <a:srgbClr val="2E2B1F"/>
                </a:solidFill>
                <a:latin typeface="Times New Roman"/>
                <a:cs typeface="Times New Roman"/>
              </a:rPr>
              <a:t> </a:t>
            </a:r>
            <a:r>
              <a:rPr sz="1600" spc="-15" dirty="0">
                <a:solidFill>
                  <a:srgbClr val="2E2B1F"/>
                </a:solidFill>
                <a:latin typeface="Times New Roman"/>
                <a:cs typeface="Times New Roman"/>
              </a:rPr>
              <a:t>Inequality</a:t>
            </a:r>
            <a:endParaRPr sz="1600">
              <a:latin typeface="Times New Roman"/>
              <a:cs typeface="Times New Roman"/>
            </a:endParaRPr>
          </a:p>
        </p:txBody>
      </p:sp>
      <p:sp>
        <p:nvSpPr>
          <p:cNvPr id="4" name="object 4"/>
          <p:cNvSpPr/>
          <p:nvPr/>
        </p:nvSpPr>
        <p:spPr>
          <a:xfrm>
            <a:off x="457962" y="1219960"/>
            <a:ext cx="2362200" cy="1310640"/>
          </a:xfrm>
          <a:custGeom>
            <a:avLst/>
            <a:gdLst/>
            <a:ahLst/>
            <a:cxnLst/>
            <a:rect l="l" t="t" r="r" b="b"/>
            <a:pathLst>
              <a:path w="2362200" h="1310639">
                <a:moveTo>
                  <a:pt x="1181100" y="0"/>
                </a:moveTo>
                <a:lnTo>
                  <a:pt x="1084232" y="2171"/>
                </a:lnTo>
                <a:lnTo>
                  <a:pt x="989520" y="8576"/>
                </a:lnTo>
                <a:lnTo>
                  <a:pt x="897268" y="19043"/>
                </a:lnTo>
                <a:lnTo>
                  <a:pt x="807782" y="33406"/>
                </a:lnTo>
                <a:lnTo>
                  <a:pt x="721364" y="51494"/>
                </a:lnTo>
                <a:lnTo>
                  <a:pt x="638319" y="73140"/>
                </a:lnTo>
                <a:lnTo>
                  <a:pt x="558948" y="98174"/>
                </a:lnTo>
                <a:lnTo>
                  <a:pt x="483559" y="126431"/>
                </a:lnTo>
                <a:lnTo>
                  <a:pt x="412454" y="157737"/>
                </a:lnTo>
                <a:lnTo>
                  <a:pt x="345937" y="191928"/>
                </a:lnTo>
                <a:lnTo>
                  <a:pt x="284312" y="228833"/>
                </a:lnTo>
                <a:lnTo>
                  <a:pt x="227884" y="268284"/>
                </a:lnTo>
                <a:lnTo>
                  <a:pt x="176956" y="310113"/>
                </a:lnTo>
                <a:lnTo>
                  <a:pt x="131832" y="354150"/>
                </a:lnTo>
                <a:lnTo>
                  <a:pt x="92817" y="400229"/>
                </a:lnTo>
                <a:lnTo>
                  <a:pt x="60212" y="448177"/>
                </a:lnTo>
                <a:lnTo>
                  <a:pt x="34325" y="497831"/>
                </a:lnTo>
                <a:lnTo>
                  <a:pt x="15458" y="549017"/>
                </a:lnTo>
                <a:lnTo>
                  <a:pt x="3915" y="601569"/>
                </a:lnTo>
                <a:lnTo>
                  <a:pt x="0" y="655321"/>
                </a:lnTo>
                <a:lnTo>
                  <a:pt x="3915" y="709070"/>
                </a:lnTo>
                <a:lnTo>
                  <a:pt x="15458" y="761622"/>
                </a:lnTo>
                <a:lnTo>
                  <a:pt x="34325" y="812810"/>
                </a:lnTo>
                <a:lnTo>
                  <a:pt x="60212" y="862463"/>
                </a:lnTo>
                <a:lnTo>
                  <a:pt x="92817" y="910412"/>
                </a:lnTo>
                <a:lnTo>
                  <a:pt x="131832" y="956490"/>
                </a:lnTo>
                <a:lnTo>
                  <a:pt x="176956" y="1000526"/>
                </a:lnTo>
                <a:lnTo>
                  <a:pt x="227884" y="1042356"/>
                </a:lnTo>
                <a:lnTo>
                  <a:pt x="284312" y="1081807"/>
                </a:lnTo>
                <a:lnTo>
                  <a:pt x="345937" y="1118712"/>
                </a:lnTo>
                <a:lnTo>
                  <a:pt x="412454" y="1152902"/>
                </a:lnTo>
                <a:lnTo>
                  <a:pt x="483559" y="1184208"/>
                </a:lnTo>
                <a:lnTo>
                  <a:pt x="558948" y="1212465"/>
                </a:lnTo>
                <a:lnTo>
                  <a:pt x="638319" y="1237500"/>
                </a:lnTo>
                <a:lnTo>
                  <a:pt x="721364" y="1259146"/>
                </a:lnTo>
                <a:lnTo>
                  <a:pt x="807782" y="1277233"/>
                </a:lnTo>
                <a:lnTo>
                  <a:pt x="897268" y="1291597"/>
                </a:lnTo>
                <a:lnTo>
                  <a:pt x="989520" y="1302063"/>
                </a:lnTo>
                <a:lnTo>
                  <a:pt x="1084232" y="1308468"/>
                </a:lnTo>
                <a:lnTo>
                  <a:pt x="1181100" y="1310639"/>
                </a:lnTo>
                <a:lnTo>
                  <a:pt x="1277964" y="1308468"/>
                </a:lnTo>
                <a:lnTo>
                  <a:pt x="1372671" y="1302063"/>
                </a:lnTo>
                <a:lnTo>
                  <a:pt x="1464920" y="1291597"/>
                </a:lnTo>
                <a:lnTo>
                  <a:pt x="1554406" y="1277233"/>
                </a:lnTo>
                <a:lnTo>
                  <a:pt x="1640823" y="1259146"/>
                </a:lnTo>
                <a:lnTo>
                  <a:pt x="1723868" y="1237500"/>
                </a:lnTo>
                <a:lnTo>
                  <a:pt x="1803238" y="1212465"/>
                </a:lnTo>
                <a:lnTo>
                  <a:pt x="1878628" y="1184208"/>
                </a:lnTo>
                <a:lnTo>
                  <a:pt x="1949734" y="1152902"/>
                </a:lnTo>
                <a:lnTo>
                  <a:pt x="2016252" y="1118712"/>
                </a:lnTo>
                <a:lnTo>
                  <a:pt x="2077877" y="1081807"/>
                </a:lnTo>
                <a:lnTo>
                  <a:pt x="2134307" y="1042356"/>
                </a:lnTo>
                <a:lnTo>
                  <a:pt x="2185235" y="1000526"/>
                </a:lnTo>
                <a:lnTo>
                  <a:pt x="2230361" y="956490"/>
                </a:lnTo>
                <a:lnTo>
                  <a:pt x="2269378" y="910412"/>
                </a:lnTo>
                <a:lnTo>
                  <a:pt x="2301982" y="862463"/>
                </a:lnTo>
                <a:lnTo>
                  <a:pt x="2327871" y="812810"/>
                </a:lnTo>
                <a:lnTo>
                  <a:pt x="2346740" y="761622"/>
                </a:lnTo>
                <a:lnTo>
                  <a:pt x="2358284" y="709070"/>
                </a:lnTo>
                <a:lnTo>
                  <a:pt x="2362200" y="655321"/>
                </a:lnTo>
                <a:lnTo>
                  <a:pt x="2358284" y="601569"/>
                </a:lnTo>
                <a:lnTo>
                  <a:pt x="2346740" y="549017"/>
                </a:lnTo>
                <a:lnTo>
                  <a:pt x="2327871" y="497831"/>
                </a:lnTo>
                <a:lnTo>
                  <a:pt x="2301982" y="448177"/>
                </a:lnTo>
                <a:lnTo>
                  <a:pt x="2269378" y="400229"/>
                </a:lnTo>
                <a:lnTo>
                  <a:pt x="2230361" y="354150"/>
                </a:lnTo>
                <a:lnTo>
                  <a:pt x="2185235" y="310113"/>
                </a:lnTo>
                <a:lnTo>
                  <a:pt x="2134307" y="268284"/>
                </a:lnTo>
                <a:lnTo>
                  <a:pt x="2077877" y="228833"/>
                </a:lnTo>
                <a:lnTo>
                  <a:pt x="2016252" y="191928"/>
                </a:lnTo>
                <a:lnTo>
                  <a:pt x="1949734" y="157737"/>
                </a:lnTo>
                <a:lnTo>
                  <a:pt x="1878628" y="126431"/>
                </a:lnTo>
                <a:lnTo>
                  <a:pt x="1803238" y="98174"/>
                </a:lnTo>
                <a:lnTo>
                  <a:pt x="1723868" y="73140"/>
                </a:lnTo>
                <a:lnTo>
                  <a:pt x="1640823" y="51494"/>
                </a:lnTo>
                <a:lnTo>
                  <a:pt x="1554406" y="33406"/>
                </a:lnTo>
                <a:lnTo>
                  <a:pt x="1464920" y="19043"/>
                </a:lnTo>
                <a:lnTo>
                  <a:pt x="1372671" y="8576"/>
                </a:lnTo>
                <a:lnTo>
                  <a:pt x="1277964" y="2171"/>
                </a:lnTo>
                <a:lnTo>
                  <a:pt x="1181100" y="0"/>
                </a:lnTo>
                <a:close/>
              </a:path>
            </a:pathLst>
          </a:custGeom>
          <a:solidFill>
            <a:srgbClr val="84A161"/>
          </a:solidFill>
        </p:spPr>
        <p:txBody>
          <a:bodyPr wrap="square" lIns="0" tIns="0" rIns="0" bIns="0" rtlCol="0"/>
          <a:lstStyle/>
          <a:p>
            <a:endParaRPr/>
          </a:p>
        </p:txBody>
      </p:sp>
      <p:sp>
        <p:nvSpPr>
          <p:cNvPr id="5" name="object 5"/>
          <p:cNvSpPr/>
          <p:nvPr/>
        </p:nvSpPr>
        <p:spPr>
          <a:xfrm>
            <a:off x="457962" y="1219960"/>
            <a:ext cx="2362200" cy="1310640"/>
          </a:xfrm>
          <a:custGeom>
            <a:avLst/>
            <a:gdLst/>
            <a:ahLst/>
            <a:cxnLst/>
            <a:rect l="l" t="t" r="r" b="b"/>
            <a:pathLst>
              <a:path w="2362200" h="1310639">
                <a:moveTo>
                  <a:pt x="0" y="655320"/>
                </a:moveTo>
                <a:lnTo>
                  <a:pt x="3915" y="601569"/>
                </a:lnTo>
                <a:lnTo>
                  <a:pt x="15458" y="549017"/>
                </a:lnTo>
                <a:lnTo>
                  <a:pt x="34326" y="497830"/>
                </a:lnTo>
                <a:lnTo>
                  <a:pt x="60213" y="448177"/>
                </a:lnTo>
                <a:lnTo>
                  <a:pt x="92817" y="400228"/>
                </a:lnTo>
                <a:lnTo>
                  <a:pt x="131833" y="354150"/>
                </a:lnTo>
                <a:lnTo>
                  <a:pt x="176957" y="310113"/>
                </a:lnTo>
                <a:lnTo>
                  <a:pt x="227885" y="268284"/>
                </a:lnTo>
                <a:lnTo>
                  <a:pt x="284313" y="228833"/>
                </a:lnTo>
                <a:lnTo>
                  <a:pt x="345938" y="191928"/>
                </a:lnTo>
                <a:lnTo>
                  <a:pt x="412455" y="157738"/>
                </a:lnTo>
                <a:lnTo>
                  <a:pt x="483560" y="126431"/>
                </a:lnTo>
                <a:lnTo>
                  <a:pt x="558949" y="98175"/>
                </a:lnTo>
                <a:lnTo>
                  <a:pt x="638319" y="73140"/>
                </a:lnTo>
                <a:lnTo>
                  <a:pt x="721365" y="51494"/>
                </a:lnTo>
                <a:lnTo>
                  <a:pt x="807783" y="33406"/>
                </a:lnTo>
                <a:lnTo>
                  <a:pt x="897269" y="19043"/>
                </a:lnTo>
                <a:lnTo>
                  <a:pt x="989520" y="8576"/>
                </a:lnTo>
                <a:lnTo>
                  <a:pt x="1084232" y="2172"/>
                </a:lnTo>
                <a:lnTo>
                  <a:pt x="1181100" y="0"/>
                </a:lnTo>
                <a:lnTo>
                  <a:pt x="1277964" y="2172"/>
                </a:lnTo>
                <a:lnTo>
                  <a:pt x="1372672" y="8576"/>
                </a:lnTo>
                <a:lnTo>
                  <a:pt x="1464921" y="19043"/>
                </a:lnTo>
                <a:lnTo>
                  <a:pt x="1554406" y="33406"/>
                </a:lnTo>
                <a:lnTo>
                  <a:pt x="1640824" y="51494"/>
                </a:lnTo>
                <a:lnTo>
                  <a:pt x="1723869" y="73140"/>
                </a:lnTo>
                <a:lnTo>
                  <a:pt x="1803239" y="98175"/>
                </a:lnTo>
                <a:lnTo>
                  <a:pt x="1878628" y="126431"/>
                </a:lnTo>
                <a:lnTo>
                  <a:pt x="1949734" y="157738"/>
                </a:lnTo>
                <a:lnTo>
                  <a:pt x="2016252" y="191928"/>
                </a:lnTo>
                <a:lnTo>
                  <a:pt x="2077877" y="228833"/>
                </a:lnTo>
                <a:lnTo>
                  <a:pt x="2134307" y="268284"/>
                </a:lnTo>
                <a:lnTo>
                  <a:pt x="2185236" y="310113"/>
                </a:lnTo>
                <a:lnTo>
                  <a:pt x="2230361" y="354150"/>
                </a:lnTo>
                <a:lnTo>
                  <a:pt x="2269378" y="400228"/>
                </a:lnTo>
                <a:lnTo>
                  <a:pt x="2301983" y="448177"/>
                </a:lnTo>
                <a:lnTo>
                  <a:pt x="2327872" y="497830"/>
                </a:lnTo>
                <a:lnTo>
                  <a:pt x="2346740" y="549017"/>
                </a:lnTo>
                <a:lnTo>
                  <a:pt x="2358284" y="601569"/>
                </a:lnTo>
                <a:lnTo>
                  <a:pt x="2362200" y="655320"/>
                </a:lnTo>
                <a:lnTo>
                  <a:pt x="2358284" y="709070"/>
                </a:lnTo>
                <a:lnTo>
                  <a:pt x="2346740" y="761622"/>
                </a:lnTo>
                <a:lnTo>
                  <a:pt x="2327872" y="812809"/>
                </a:lnTo>
                <a:lnTo>
                  <a:pt x="2301983" y="862462"/>
                </a:lnTo>
                <a:lnTo>
                  <a:pt x="2269378" y="910411"/>
                </a:lnTo>
                <a:lnTo>
                  <a:pt x="2230361" y="956489"/>
                </a:lnTo>
                <a:lnTo>
                  <a:pt x="2185236" y="1000527"/>
                </a:lnTo>
                <a:lnTo>
                  <a:pt x="2134307" y="1042356"/>
                </a:lnTo>
                <a:lnTo>
                  <a:pt x="2077877" y="1081807"/>
                </a:lnTo>
                <a:lnTo>
                  <a:pt x="2016252" y="1118712"/>
                </a:lnTo>
                <a:lnTo>
                  <a:pt x="1949734" y="1152902"/>
                </a:lnTo>
                <a:lnTo>
                  <a:pt x="1878628" y="1184209"/>
                </a:lnTo>
                <a:lnTo>
                  <a:pt x="1803239" y="1212465"/>
                </a:lnTo>
                <a:lnTo>
                  <a:pt x="1723869" y="1237500"/>
                </a:lnTo>
                <a:lnTo>
                  <a:pt x="1640824" y="1259146"/>
                </a:lnTo>
                <a:lnTo>
                  <a:pt x="1554406" y="1277234"/>
                </a:lnTo>
                <a:lnTo>
                  <a:pt x="1464921" y="1291597"/>
                </a:lnTo>
                <a:lnTo>
                  <a:pt x="1372672" y="1302064"/>
                </a:lnTo>
                <a:lnTo>
                  <a:pt x="1277964" y="1308468"/>
                </a:lnTo>
                <a:lnTo>
                  <a:pt x="1181100" y="1310640"/>
                </a:lnTo>
                <a:lnTo>
                  <a:pt x="1084232" y="1308468"/>
                </a:lnTo>
                <a:lnTo>
                  <a:pt x="989520" y="1302064"/>
                </a:lnTo>
                <a:lnTo>
                  <a:pt x="897269" y="1291597"/>
                </a:lnTo>
                <a:lnTo>
                  <a:pt x="807783" y="1277234"/>
                </a:lnTo>
                <a:lnTo>
                  <a:pt x="721365" y="1259146"/>
                </a:lnTo>
                <a:lnTo>
                  <a:pt x="638319" y="1237500"/>
                </a:lnTo>
                <a:lnTo>
                  <a:pt x="558949" y="1212465"/>
                </a:lnTo>
                <a:lnTo>
                  <a:pt x="483560" y="1184209"/>
                </a:lnTo>
                <a:lnTo>
                  <a:pt x="412455" y="1152902"/>
                </a:lnTo>
                <a:lnTo>
                  <a:pt x="345938" y="1118712"/>
                </a:lnTo>
                <a:lnTo>
                  <a:pt x="284313" y="1081807"/>
                </a:lnTo>
                <a:lnTo>
                  <a:pt x="227885" y="1042356"/>
                </a:lnTo>
                <a:lnTo>
                  <a:pt x="176957" y="1000527"/>
                </a:lnTo>
                <a:lnTo>
                  <a:pt x="131833" y="956489"/>
                </a:lnTo>
                <a:lnTo>
                  <a:pt x="92817" y="910411"/>
                </a:lnTo>
                <a:lnTo>
                  <a:pt x="60213" y="862462"/>
                </a:lnTo>
                <a:lnTo>
                  <a:pt x="34326" y="812809"/>
                </a:lnTo>
                <a:lnTo>
                  <a:pt x="15458" y="761622"/>
                </a:lnTo>
                <a:lnTo>
                  <a:pt x="3915" y="709070"/>
                </a:lnTo>
                <a:lnTo>
                  <a:pt x="0" y="655320"/>
                </a:lnTo>
                <a:close/>
              </a:path>
            </a:pathLst>
          </a:custGeom>
          <a:ln w="25908">
            <a:solidFill>
              <a:srgbClr val="5F7646"/>
            </a:solidFill>
          </a:ln>
        </p:spPr>
        <p:txBody>
          <a:bodyPr wrap="square" lIns="0" tIns="0" rIns="0" bIns="0" rtlCol="0"/>
          <a:lstStyle/>
          <a:p>
            <a:endParaRPr/>
          </a:p>
        </p:txBody>
      </p:sp>
      <p:sp>
        <p:nvSpPr>
          <p:cNvPr id="6" name="object 6"/>
          <p:cNvSpPr txBox="1"/>
          <p:nvPr/>
        </p:nvSpPr>
        <p:spPr>
          <a:xfrm>
            <a:off x="926172" y="1424130"/>
            <a:ext cx="1422400" cy="939800"/>
          </a:xfrm>
          <a:prstGeom prst="rect">
            <a:avLst/>
          </a:prstGeom>
        </p:spPr>
        <p:txBody>
          <a:bodyPr vert="horz" wrap="square" lIns="0" tIns="12700" rIns="0" bIns="0" rtlCol="0">
            <a:spAutoFit/>
          </a:bodyPr>
          <a:lstStyle/>
          <a:p>
            <a:pPr marL="12065" marR="5080" algn="ctr">
              <a:lnSpc>
                <a:spcPct val="100000"/>
              </a:lnSpc>
              <a:spcBef>
                <a:spcPts val="100"/>
              </a:spcBef>
            </a:pPr>
            <a:r>
              <a:rPr sz="2000" b="1" spc="-5" dirty="0">
                <a:solidFill>
                  <a:srgbClr val="FFFFFF"/>
                </a:solidFill>
                <a:latin typeface="Arial"/>
                <a:cs typeface="Arial"/>
              </a:rPr>
              <a:t>New  </a:t>
            </a:r>
            <a:r>
              <a:rPr sz="2000" b="1" spc="-10" dirty="0">
                <a:solidFill>
                  <a:srgbClr val="FFFFFF"/>
                </a:solidFill>
                <a:latin typeface="Arial"/>
                <a:cs typeface="Arial"/>
              </a:rPr>
              <a:t>Narratives  </a:t>
            </a:r>
            <a:r>
              <a:rPr sz="2000" b="1" spc="-315" dirty="0">
                <a:solidFill>
                  <a:srgbClr val="FFFFFF"/>
                </a:solidFill>
                <a:latin typeface="Arial"/>
                <a:cs typeface="Arial"/>
              </a:rPr>
              <a:t>&amp;</a:t>
            </a:r>
            <a:r>
              <a:rPr sz="2000" b="1" spc="-180" dirty="0">
                <a:solidFill>
                  <a:srgbClr val="FFFFFF"/>
                </a:solidFill>
                <a:latin typeface="Arial"/>
                <a:cs typeface="Arial"/>
              </a:rPr>
              <a:t> </a:t>
            </a:r>
            <a:r>
              <a:rPr sz="2000" b="1" spc="-20" dirty="0">
                <a:solidFill>
                  <a:srgbClr val="FFFFFF"/>
                </a:solidFill>
                <a:latin typeface="Arial"/>
                <a:cs typeface="Arial"/>
              </a:rPr>
              <a:t> Networks</a:t>
            </a:r>
            <a:endParaRPr sz="2000">
              <a:latin typeface="Arial"/>
              <a:cs typeface="Arial"/>
            </a:endParaRPr>
          </a:p>
        </p:txBody>
      </p:sp>
      <p:sp>
        <p:nvSpPr>
          <p:cNvPr id="7" name="object 7"/>
          <p:cNvSpPr/>
          <p:nvPr/>
        </p:nvSpPr>
        <p:spPr>
          <a:xfrm>
            <a:off x="457962" y="2804922"/>
            <a:ext cx="2362200" cy="1310640"/>
          </a:xfrm>
          <a:custGeom>
            <a:avLst/>
            <a:gdLst/>
            <a:ahLst/>
            <a:cxnLst/>
            <a:rect l="l" t="t" r="r" b="b"/>
            <a:pathLst>
              <a:path w="2362200" h="1310639">
                <a:moveTo>
                  <a:pt x="1181100" y="0"/>
                </a:moveTo>
                <a:lnTo>
                  <a:pt x="1084232" y="2171"/>
                </a:lnTo>
                <a:lnTo>
                  <a:pt x="989520" y="8576"/>
                </a:lnTo>
                <a:lnTo>
                  <a:pt x="897268" y="19043"/>
                </a:lnTo>
                <a:lnTo>
                  <a:pt x="807782" y="33406"/>
                </a:lnTo>
                <a:lnTo>
                  <a:pt x="721364" y="51494"/>
                </a:lnTo>
                <a:lnTo>
                  <a:pt x="638319" y="73140"/>
                </a:lnTo>
                <a:lnTo>
                  <a:pt x="558948" y="98174"/>
                </a:lnTo>
                <a:lnTo>
                  <a:pt x="483559" y="126431"/>
                </a:lnTo>
                <a:lnTo>
                  <a:pt x="412454" y="157737"/>
                </a:lnTo>
                <a:lnTo>
                  <a:pt x="345937" y="191928"/>
                </a:lnTo>
                <a:lnTo>
                  <a:pt x="284312" y="228833"/>
                </a:lnTo>
                <a:lnTo>
                  <a:pt x="227884" y="268283"/>
                </a:lnTo>
                <a:lnTo>
                  <a:pt x="176956" y="310113"/>
                </a:lnTo>
                <a:lnTo>
                  <a:pt x="131832" y="354150"/>
                </a:lnTo>
                <a:lnTo>
                  <a:pt x="92817" y="400227"/>
                </a:lnTo>
                <a:lnTo>
                  <a:pt x="60212" y="448177"/>
                </a:lnTo>
                <a:lnTo>
                  <a:pt x="34325" y="497829"/>
                </a:lnTo>
                <a:lnTo>
                  <a:pt x="15458" y="549017"/>
                </a:lnTo>
                <a:lnTo>
                  <a:pt x="3915" y="601569"/>
                </a:lnTo>
                <a:lnTo>
                  <a:pt x="0" y="655319"/>
                </a:lnTo>
                <a:lnTo>
                  <a:pt x="3915" y="709070"/>
                </a:lnTo>
                <a:lnTo>
                  <a:pt x="15458" y="761622"/>
                </a:lnTo>
                <a:lnTo>
                  <a:pt x="34325" y="812810"/>
                </a:lnTo>
                <a:lnTo>
                  <a:pt x="60212" y="862463"/>
                </a:lnTo>
                <a:lnTo>
                  <a:pt x="92817" y="910412"/>
                </a:lnTo>
                <a:lnTo>
                  <a:pt x="131832" y="956490"/>
                </a:lnTo>
                <a:lnTo>
                  <a:pt x="176956" y="1000526"/>
                </a:lnTo>
                <a:lnTo>
                  <a:pt x="227884" y="1042356"/>
                </a:lnTo>
                <a:lnTo>
                  <a:pt x="284312" y="1081806"/>
                </a:lnTo>
                <a:lnTo>
                  <a:pt x="345937" y="1118712"/>
                </a:lnTo>
                <a:lnTo>
                  <a:pt x="412454" y="1152902"/>
                </a:lnTo>
                <a:lnTo>
                  <a:pt x="483559" y="1184208"/>
                </a:lnTo>
                <a:lnTo>
                  <a:pt x="558948" y="1212465"/>
                </a:lnTo>
                <a:lnTo>
                  <a:pt x="638319" y="1237499"/>
                </a:lnTo>
                <a:lnTo>
                  <a:pt x="721364" y="1259146"/>
                </a:lnTo>
                <a:lnTo>
                  <a:pt x="807782" y="1277233"/>
                </a:lnTo>
                <a:lnTo>
                  <a:pt x="897268" y="1291597"/>
                </a:lnTo>
                <a:lnTo>
                  <a:pt x="989520" y="1302063"/>
                </a:lnTo>
                <a:lnTo>
                  <a:pt x="1084232" y="1308468"/>
                </a:lnTo>
                <a:lnTo>
                  <a:pt x="1181100" y="1310639"/>
                </a:lnTo>
                <a:lnTo>
                  <a:pt x="1277964" y="1308468"/>
                </a:lnTo>
                <a:lnTo>
                  <a:pt x="1372671" y="1302063"/>
                </a:lnTo>
                <a:lnTo>
                  <a:pt x="1464920" y="1291597"/>
                </a:lnTo>
                <a:lnTo>
                  <a:pt x="1554406" y="1277233"/>
                </a:lnTo>
                <a:lnTo>
                  <a:pt x="1640823" y="1259146"/>
                </a:lnTo>
                <a:lnTo>
                  <a:pt x="1723868" y="1237499"/>
                </a:lnTo>
                <a:lnTo>
                  <a:pt x="1803238" y="1212465"/>
                </a:lnTo>
                <a:lnTo>
                  <a:pt x="1878628" y="1184208"/>
                </a:lnTo>
                <a:lnTo>
                  <a:pt x="1949734" y="1152902"/>
                </a:lnTo>
                <a:lnTo>
                  <a:pt x="2016252" y="1118712"/>
                </a:lnTo>
                <a:lnTo>
                  <a:pt x="2077877" y="1081806"/>
                </a:lnTo>
                <a:lnTo>
                  <a:pt x="2134307" y="1042356"/>
                </a:lnTo>
                <a:lnTo>
                  <a:pt x="2185235" y="1000526"/>
                </a:lnTo>
                <a:lnTo>
                  <a:pt x="2230361" y="956490"/>
                </a:lnTo>
                <a:lnTo>
                  <a:pt x="2269378" y="910412"/>
                </a:lnTo>
                <a:lnTo>
                  <a:pt x="2301982" y="862463"/>
                </a:lnTo>
                <a:lnTo>
                  <a:pt x="2327871" y="812810"/>
                </a:lnTo>
                <a:lnTo>
                  <a:pt x="2346740" y="761622"/>
                </a:lnTo>
                <a:lnTo>
                  <a:pt x="2358284" y="709070"/>
                </a:lnTo>
                <a:lnTo>
                  <a:pt x="2362200" y="655319"/>
                </a:lnTo>
                <a:lnTo>
                  <a:pt x="2358284" y="601569"/>
                </a:lnTo>
                <a:lnTo>
                  <a:pt x="2346740" y="549017"/>
                </a:lnTo>
                <a:lnTo>
                  <a:pt x="2327871" y="497829"/>
                </a:lnTo>
                <a:lnTo>
                  <a:pt x="2301982" y="448177"/>
                </a:lnTo>
                <a:lnTo>
                  <a:pt x="2269378" y="400227"/>
                </a:lnTo>
                <a:lnTo>
                  <a:pt x="2230361" y="354150"/>
                </a:lnTo>
                <a:lnTo>
                  <a:pt x="2185235" y="310113"/>
                </a:lnTo>
                <a:lnTo>
                  <a:pt x="2134307" y="268283"/>
                </a:lnTo>
                <a:lnTo>
                  <a:pt x="2077877" y="228833"/>
                </a:lnTo>
                <a:lnTo>
                  <a:pt x="2016252" y="191928"/>
                </a:lnTo>
                <a:lnTo>
                  <a:pt x="1949734" y="157737"/>
                </a:lnTo>
                <a:lnTo>
                  <a:pt x="1878628" y="126431"/>
                </a:lnTo>
                <a:lnTo>
                  <a:pt x="1803238" y="98174"/>
                </a:lnTo>
                <a:lnTo>
                  <a:pt x="1723868" y="73140"/>
                </a:lnTo>
                <a:lnTo>
                  <a:pt x="1640823" y="51494"/>
                </a:lnTo>
                <a:lnTo>
                  <a:pt x="1554406" y="33406"/>
                </a:lnTo>
                <a:lnTo>
                  <a:pt x="1464920" y="19043"/>
                </a:lnTo>
                <a:lnTo>
                  <a:pt x="1372671" y="8576"/>
                </a:lnTo>
                <a:lnTo>
                  <a:pt x="1277964" y="2171"/>
                </a:lnTo>
                <a:lnTo>
                  <a:pt x="1181100" y="0"/>
                </a:lnTo>
                <a:close/>
              </a:path>
            </a:pathLst>
          </a:custGeom>
          <a:solidFill>
            <a:srgbClr val="84A161"/>
          </a:solidFill>
        </p:spPr>
        <p:txBody>
          <a:bodyPr wrap="square" lIns="0" tIns="0" rIns="0" bIns="0" rtlCol="0"/>
          <a:lstStyle/>
          <a:p>
            <a:endParaRPr/>
          </a:p>
        </p:txBody>
      </p:sp>
      <p:sp>
        <p:nvSpPr>
          <p:cNvPr id="8" name="object 8"/>
          <p:cNvSpPr/>
          <p:nvPr/>
        </p:nvSpPr>
        <p:spPr>
          <a:xfrm>
            <a:off x="457962" y="2804922"/>
            <a:ext cx="2362200" cy="1310640"/>
          </a:xfrm>
          <a:custGeom>
            <a:avLst/>
            <a:gdLst/>
            <a:ahLst/>
            <a:cxnLst/>
            <a:rect l="l" t="t" r="r" b="b"/>
            <a:pathLst>
              <a:path w="2362200" h="1310639">
                <a:moveTo>
                  <a:pt x="0" y="655319"/>
                </a:moveTo>
                <a:lnTo>
                  <a:pt x="3915" y="601569"/>
                </a:lnTo>
                <a:lnTo>
                  <a:pt x="15458" y="549017"/>
                </a:lnTo>
                <a:lnTo>
                  <a:pt x="34326" y="497830"/>
                </a:lnTo>
                <a:lnTo>
                  <a:pt x="60213" y="448177"/>
                </a:lnTo>
                <a:lnTo>
                  <a:pt x="92817" y="400228"/>
                </a:lnTo>
                <a:lnTo>
                  <a:pt x="131833" y="354150"/>
                </a:lnTo>
                <a:lnTo>
                  <a:pt x="176957" y="310113"/>
                </a:lnTo>
                <a:lnTo>
                  <a:pt x="227885" y="268284"/>
                </a:lnTo>
                <a:lnTo>
                  <a:pt x="284313" y="228833"/>
                </a:lnTo>
                <a:lnTo>
                  <a:pt x="345938" y="191928"/>
                </a:lnTo>
                <a:lnTo>
                  <a:pt x="412455" y="157738"/>
                </a:lnTo>
                <a:lnTo>
                  <a:pt x="483560" y="126431"/>
                </a:lnTo>
                <a:lnTo>
                  <a:pt x="558949" y="98175"/>
                </a:lnTo>
                <a:lnTo>
                  <a:pt x="638319" y="73140"/>
                </a:lnTo>
                <a:lnTo>
                  <a:pt x="721365" y="51494"/>
                </a:lnTo>
                <a:lnTo>
                  <a:pt x="807783" y="33406"/>
                </a:lnTo>
                <a:lnTo>
                  <a:pt x="897269" y="19043"/>
                </a:lnTo>
                <a:lnTo>
                  <a:pt x="989520" y="8576"/>
                </a:lnTo>
                <a:lnTo>
                  <a:pt x="1084232" y="2172"/>
                </a:lnTo>
                <a:lnTo>
                  <a:pt x="1181100" y="0"/>
                </a:lnTo>
                <a:lnTo>
                  <a:pt x="1277964" y="2172"/>
                </a:lnTo>
                <a:lnTo>
                  <a:pt x="1372672" y="8576"/>
                </a:lnTo>
                <a:lnTo>
                  <a:pt x="1464921" y="19043"/>
                </a:lnTo>
                <a:lnTo>
                  <a:pt x="1554406" y="33406"/>
                </a:lnTo>
                <a:lnTo>
                  <a:pt x="1640824" y="51494"/>
                </a:lnTo>
                <a:lnTo>
                  <a:pt x="1723869" y="73140"/>
                </a:lnTo>
                <a:lnTo>
                  <a:pt x="1803239" y="98175"/>
                </a:lnTo>
                <a:lnTo>
                  <a:pt x="1878628" y="126431"/>
                </a:lnTo>
                <a:lnTo>
                  <a:pt x="1949734" y="157738"/>
                </a:lnTo>
                <a:lnTo>
                  <a:pt x="2016252" y="191928"/>
                </a:lnTo>
                <a:lnTo>
                  <a:pt x="2077877" y="228833"/>
                </a:lnTo>
                <a:lnTo>
                  <a:pt x="2134307" y="268284"/>
                </a:lnTo>
                <a:lnTo>
                  <a:pt x="2185236" y="310113"/>
                </a:lnTo>
                <a:lnTo>
                  <a:pt x="2230361" y="354150"/>
                </a:lnTo>
                <a:lnTo>
                  <a:pt x="2269378" y="400228"/>
                </a:lnTo>
                <a:lnTo>
                  <a:pt x="2301983" y="448177"/>
                </a:lnTo>
                <a:lnTo>
                  <a:pt x="2327872" y="497830"/>
                </a:lnTo>
                <a:lnTo>
                  <a:pt x="2346740" y="549017"/>
                </a:lnTo>
                <a:lnTo>
                  <a:pt x="2358284" y="601569"/>
                </a:lnTo>
                <a:lnTo>
                  <a:pt x="2362200" y="655319"/>
                </a:lnTo>
                <a:lnTo>
                  <a:pt x="2358284" y="709070"/>
                </a:lnTo>
                <a:lnTo>
                  <a:pt x="2346740" y="761622"/>
                </a:lnTo>
                <a:lnTo>
                  <a:pt x="2327872" y="812809"/>
                </a:lnTo>
                <a:lnTo>
                  <a:pt x="2301983" y="862462"/>
                </a:lnTo>
                <a:lnTo>
                  <a:pt x="2269378" y="910411"/>
                </a:lnTo>
                <a:lnTo>
                  <a:pt x="2230361" y="956489"/>
                </a:lnTo>
                <a:lnTo>
                  <a:pt x="2185236" y="1000527"/>
                </a:lnTo>
                <a:lnTo>
                  <a:pt x="2134307" y="1042356"/>
                </a:lnTo>
                <a:lnTo>
                  <a:pt x="2077877" y="1081807"/>
                </a:lnTo>
                <a:lnTo>
                  <a:pt x="2016252" y="1118712"/>
                </a:lnTo>
                <a:lnTo>
                  <a:pt x="1949734" y="1152902"/>
                </a:lnTo>
                <a:lnTo>
                  <a:pt x="1878628" y="1184209"/>
                </a:lnTo>
                <a:lnTo>
                  <a:pt x="1803239" y="1212465"/>
                </a:lnTo>
                <a:lnTo>
                  <a:pt x="1723869" y="1237500"/>
                </a:lnTo>
                <a:lnTo>
                  <a:pt x="1640824" y="1259146"/>
                </a:lnTo>
                <a:lnTo>
                  <a:pt x="1554406" y="1277234"/>
                </a:lnTo>
                <a:lnTo>
                  <a:pt x="1464921" y="1291597"/>
                </a:lnTo>
                <a:lnTo>
                  <a:pt x="1372672" y="1302064"/>
                </a:lnTo>
                <a:lnTo>
                  <a:pt x="1277964" y="1308468"/>
                </a:lnTo>
                <a:lnTo>
                  <a:pt x="1181100" y="1310640"/>
                </a:lnTo>
                <a:lnTo>
                  <a:pt x="1084232" y="1308468"/>
                </a:lnTo>
                <a:lnTo>
                  <a:pt x="989520" y="1302064"/>
                </a:lnTo>
                <a:lnTo>
                  <a:pt x="897269" y="1291597"/>
                </a:lnTo>
                <a:lnTo>
                  <a:pt x="807783" y="1277234"/>
                </a:lnTo>
                <a:lnTo>
                  <a:pt x="721365" y="1259146"/>
                </a:lnTo>
                <a:lnTo>
                  <a:pt x="638319" y="1237500"/>
                </a:lnTo>
                <a:lnTo>
                  <a:pt x="558949" y="1212465"/>
                </a:lnTo>
                <a:lnTo>
                  <a:pt x="483560" y="1184209"/>
                </a:lnTo>
                <a:lnTo>
                  <a:pt x="412455" y="1152902"/>
                </a:lnTo>
                <a:lnTo>
                  <a:pt x="345938" y="1118712"/>
                </a:lnTo>
                <a:lnTo>
                  <a:pt x="284313" y="1081807"/>
                </a:lnTo>
                <a:lnTo>
                  <a:pt x="227885" y="1042356"/>
                </a:lnTo>
                <a:lnTo>
                  <a:pt x="176957" y="1000527"/>
                </a:lnTo>
                <a:lnTo>
                  <a:pt x="131833" y="956489"/>
                </a:lnTo>
                <a:lnTo>
                  <a:pt x="92817" y="910411"/>
                </a:lnTo>
                <a:lnTo>
                  <a:pt x="60213" y="862462"/>
                </a:lnTo>
                <a:lnTo>
                  <a:pt x="34326" y="812809"/>
                </a:lnTo>
                <a:lnTo>
                  <a:pt x="15458" y="761622"/>
                </a:lnTo>
                <a:lnTo>
                  <a:pt x="3915" y="709070"/>
                </a:lnTo>
                <a:lnTo>
                  <a:pt x="0" y="655319"/>
                </a:lnTo>
                <a:close/>
              </a:path>
            </a:pathLst>
          </a:custGeom>
          <a:ln w="25908">
            <a:solidFill>
              <a:srgbClr val="5F7646"/>
            </a:solidFill>
          </a:ln>
        </p:spPr>
        <p:txBody>
          <a:bodyPr wrap="square" lIns="0" tIns="0" rIns="0" bIns="0" rtlCol="0"/>
          <a:lstStyle/>
          <a:p>
            <a:endParaRPr/>
          </a:p>
        </p:txBody>
      </p:sp>
      <p:sp>
        <p:nvSpPr>
          <p:cNvPr id="9" name="object 9"/>
          <p:cNvSpPr txBox="1"/>
          <p:nvPr/>
        </p:nvSpPr>
        <p:spPr>
          <a:xfrm>
            <a:off x="926997" y="3010360"/>
            <a:ext cx="1428115" cy="939800"/>
          </a:xfrm>
          <a:prstGeom prst="rect">
            <a:avLst/>
          </a:prstGeom>
        </p:spPr>
        <p:txBody>
          <a:bodyPr vert="horz" wrap="square" lIns="0" tIns="12700" rIns="0" bIns="0" rtlCol="0">
            <a:spAutoFit/>
          </a:bodyPr>
          <a:lstStyle/>
          <a:p>
            <a:pPr marL="12700" marR="5080" indent="17780" algn="just">
              <a:lnSpc>
                <a:spcPct val="100000"/>
              </a:lnSpc>
              <a:spcBef>
                <a:spcPts val="100"/>
              </a:spcBef>
            </a:pPr>
            <a:r>
              <a:rPr sz="2000" b="1" spc="-5" dirty="0">
                <a:solidFill>
                  <a:srgbClr val="FFFFFF"/>
                </a:solidFill>
                <a:latin typeface="Arial"/>
                <a:cs typeface="Arial"/>
              </a:rPr>
              <a:t>Knowledge  Networks</a:t>
            </a:r>
            <a:r>
              <a:rPr sz="2000" b="1" spc="-35" dirty="0">
                <a:solidFill>
                  <a:srgbClr val="FFFFFF"/>
                </a:solidFill>
                <a:latin typeface="Arial"/>
                <a:cs typeface="Arial"/>
              </a:rPr>
              <a:t> </a:t>
            </a:r>
            <a:r>
              <a:rPr sz="2000" b="1" dirty="0">
                <a:solidFill>
                  <a:srgbClr val="FFFFFF"/>
                </a:solidFill>
                <a:latin typeface="Arial"/>
                <a:cs typeface="Arial"/>
              </a:rPr>
              <a:t>&amp;  </a:t>
            </a:r>
            <a:r>
              <a:rPr sz="2000" b="1" spc="-10" dirty="0">
                <a:solidFill>
                  <a:srgbClr val="FFFFFF"/>
                </a:solidFill>
                <a:latin typeface="Arial"/>
                <a:cs typeface="Arial"/>
              </a:rPr>
              <a:t>Workforce</a:t>
            </a:r>
            <a:endParaRPr sz="2000">
              <a:latin typeface="Arial"/>
              <a:cs typeface="Arial"/>
            </a:endParaRPr>
          </a:p>
        </p:txBody>
      </p:sp>
      <p:sp>
        <p:nvSpPr>
          <p:cNvPr id="10" name="object 10"/>
          <p:cNvSpPr/>
          <p:nvPr/>
        </p:nvSpPr>
        <p:spPr>
          <a:xfrm>
            <a:off x="6020560" y="1219960"/>
            <a:ext cx="2362200" cy="1310640"/>
          </a:xfrm>
          <a:custGeom>
            <a:avLst/>
            <a:gdLst/>
            <a:ahLst/>
            <a:cxnLst/>
            <a:rect l="l" t="t" r="r" b="b"/>
            <a:pathLst>
              <a:path w="2362200" h="1310639">
                <a:moveTo>
                  <a:pt x="1181099" y="0"/>
                </a:moveTo>
                <a:lnTo>
                  <a:pt x="1084235" y="2171"/>
                </a:lnTo>
                <a:lnTo>
                  <a:pt x="989526" y="8576"/>
                </a:lnTo>
                <a:lnTo>
                  <a:pt x="897277" y="19043"/>
                </a:lnTo>
                <a:lnTo>
                  <a:pt x="807793" y="33406"/>
                </a:lnTo>
                <a:lnTo>
                  <a:pt x="721375" y="51494"/>
                </a:lnTo>
                <a:lnTo>
                  <a:pt x="638329" y="73140"/>
                </a:lnTo>
                <a:lnTo>
                  <a:pt x="558960" y="98174"/>
                </a:lnTo>
                <a:lnTo>
                  <a:pt x="483571" y="126431"/>
                </a:lnTo>
                <a:lnTo>
                  <a:pt x="412465" y="157737"/>
                </a:lnTo>
                <a:lnTo>
                  <a:pt x="345947" y="191928"/>
                </a:lnTo>
                <a:lnTo>
                  <a:pt x="284322" y="228833"/>
                </a:lnTo>
                <a:lnTo>
                  <a:pt x="227892" y="268284"/>
                </a:lnTo>
                <a:lnTo>
                  <a:pt x="176963" y="310113"/>
                </a:lnTo>
                <a:lnTo>
                  <a:pt x="131838" y="354150"/>
                </a:lnTo>
                <a:lnTo>
                  <a:pt x="92821" y="400229"/>
                </a:lnTo>
                <a:lnTo>
                  <a:pt x="60217" y="448177"/>
                </a:lnTo>
                <a:lnTo>
                  <a:pt x="34326" y="497831"/>
                </a:lnTo>
                <a:lnTo>
                  <a:pt x="15459" y="549017"/>
                </a:lnTo>
                <a:lnTo>
                  <a:pt x="3915" y="601569"/>
                </a:lnTo>
                <a:lnTo>
                  <a:pt x="0" y="655321"/>
                </a:lnTo>
                <a:lnTo>
                  <a:pt x="3915" y="709070"/>
                </a:lnTo>
                <a:lnTo>
                  <a:pt x="15459" y="761622"/>
                </a:lnTo>
                <a:lnTo>
                  <a:pt x="34326" y="812810"/>
                </a:lnTo>
                <a:lnTo>
                  <a:pt x="60217" y="862463"/>
                </a:lnTo>
                <a:lnTo>
                  <a:pt x="92821" y="910412"/>
                </a:lnTo>
                <a:lnTo>
                  <a:pt x="131838" y="956490"/>
                </a:lnTo>
                <a:lnTo>
                  <a:pt x="176963" y="1000526"/>
                </a:lnTo>
                <a:lnTo>
                  <a:pt x="227892" y="1042356"/>
                </a:lnTo>
                <a:lnTo>
                  <a:pt x="284322" y="1081807"/>
                </a:lnTo>
                <a:lnTo>
                  <a:pt x="345947" y="1118712"/>
                </a:lnTo>
                <a:lnTo>
                  <a:pt x="412465" y="1152902"/>
                </a:lnTo>
                <a:lnTo>
                  <a:pt x="483571" y="1184208"/>
                </a:lnTo>
                <a:lnTo>
                  <a:pt x="558960" y="1212465"/>
                </a:lnTo>
                <a:lnTo>
                  <a:pt x="638329" y="1237500"/>
                </a:lnTo>
                <a:lnTo>
                  <a:pt x="721375" y="1259146"/>
                </a:lnTo>
                <a:lnTo>
                  <a:pt x="807793" y="1277233"/>
                </a:lnTo>
                <a:lnTo>
                  <a:pt x="897277" y="1291597"/>
                </a:lnTo>
                <a:lnTo>
                  <a:pt x="989526" y="1302063"/>
                </a:lnTo>
                <a:lnTo>
                  <a:pt x="1084235" y="1308468"/>
                </a:lnTo>
                <a:lnTo>
                  <a:pt x="1181099" y="1310639"/>
                </a:lnTo>
                <a:lnTo>
                  <a:pt x="1277964" y="1308468"/>
                </a:lnTo>
                <a:lnTo>
                  <a:pt x="1372671" y="1302063"/>
                </a:lnTo>
                <a:lnTo>
                  <a:pt x="1464920" y="1291597"/>
                </a:lnTo>
                <a:lnTo>
                  <a:pt x="1554406" y="1277233"/>
                </a:lnTo>
                <a:lnTo>
                  <a:pt x="1640824" y="1259146"/>
                </a:lnTo>
                <a:lnTo>
                  <a:pt x="1723870" y="1237500"/>
                </a:lnTo>
                <a:lnTo>
                  <a:pt x="1803239" y="1212465"/>
                </a:lnTo>
                <a:lnTo>
                  <a:pt x="1878628" y="1184208"/>
                </a:lnTo>
                <a:lnTo>
                  <a:pt x="1949734" y="1152902"/>
                </a:lnTo>
                <a:lnTo>
                  <a:pt x="2016251" y="1118712"/>
                </a:lnTo>
                <a:lnTo>
                  <a:pt x="2077877" y="1081807"/>
                </a:lnTo>
                <a:lnTo>
                  <a:pt x="2134307" y="1042356"/>
                </a:lnTo>
                <a:lnTo>
                  <a:pt x="2185236" y="1000526"/>
                </a:lnTo>
                <a:lnTo>
                  <a:pt x="2230361" y="956490"/>
                </a:lnTo>
                <a:lnTo>
                  <a:pt x="2269378" y="910412"/>
                </a:lnTo>
                <a:lnTo>
                  <a:pt x="2301982" y="862463"/>
                </a:lnTo>
                <a:lnTo>
                  <a:pt x="2327871" y="812810"/>
                </a:lnTo>
                <a:lnTo>
                  <a:pt x="2346740" y="761622"/>
                </a:lnTo>
                <a:lnTo>
                  <a:pt x="2358284" y="709070"/>
                </a:lnTo>
                <a:lnTo>
                  <a:pt x="2362199" y="655321"/>
                </a:lnTo>
                <a:lnTo>
                  <a:pt x="2358284" y="601569"/>
                </a:lnTo>
                <a:lnTo>
                  <a:pt x="2346740" y="549017"/>
                </a:lnTo>
                <a:lnTo>
                  <a:pt x="2327871" y="497831"/>
                </a:lnTo>
                <a:lnTo>
                  <a:pt x="2301982" y="448177"/>
                </a:lnTo>
                <a:lnTo>
                  <a:pt x="2269378" y="400229"/>
                </a:lnTo>
                <a:lnTo>
                  <a:pt x="2230361" y="354150"/>
                </a:lnTo>
                <a:lnTo>
                  <a:pt x="2185236" y="310113"/>
                </a:lnTo>
                <a:lnTo>
                  <a:pt x="2134307" y="268284"/>
                </a:lnTo>
                <a:lnTo>
                  <a:pt x="2077877" y="228833"/>
                </a:lnTo>
                <a:lnTo>
                  <a:pt x="2016251" y="191928"/>
                </a:lnTo>
                <a:lnTo>
                  <a:pt x="1949734" y="157737"/>
                </a:lnTo>
                <a:lnTo>
                  <a:pt x="1878628" y="126431"/>
                </a:lnTo>
                <a:lnTo>
                  <a:pt x="1803239" y="98174"/>
                </a:lnTo>
                <a:lnTo>
                  <a:pt x="1723870" y="73140"/>
                </a:lnTo>
                <a:lnTo>
                  <a:pt x="1640824" y="51494"/>
                </a:lnTo>
                <a:lnTo>
                  <a:pt x="1554406" y="33406"/>
                </a:lnTo>
                <a:lnTo>
                  <a:pt x="1464920" y="19043"/>
                </a:lnTo>
                <a:lnTo>
                  <a:pt x="1372671" y="8576"/>
                </a:lnTo>
                <a:lnTo>
                  <a:pt x="1277964" y="2171"/>
                </a:lnTo>
                <a:lnTo>
                  <a:pt x="1181099" y="0"/>
                </a:lnTo>
                <a:close/>
              </a:path>
            </a:pathLst>
          </a:custGeom>
          <a:solidFill>
            <a:srgbClr val="84A161"/>
          </a:solidFill>
        </p:spPr>
        <p:txBody>
          <a:bodyPr wrap="square" lIns="0" tIns="0" rIns="0" bIns="0" rtlCol="0"/>
          <a:lstStyle/>
          <a:p>
            <a:endParaRPr/>
          </a:p>
        </p:txBody>
      </p:sp>
      <p:sp>
        <p:nvSpPr>
          <p:cNvPr id="11" name="object 11"/>
          <p:cNvSpPr/>
          <p:nvPr/>
        </p:nvSpPr>
        <p:spPr>
          <a:xfrm>
            <a:off x="6020560" y="1219960"/>
            <a:ext cx="2362200" cy="1310640"/>
          </a:xfrm>
          <a:custGeom>
            <a:avLst/>
            <a:gdLst/>
            <a:ahLst/>
            <a:cxnLst/>
            <a:rect l="l" t="t" r="r" b="b"/>
            <a:pathLst>
              <a:path w="2362200" h="1310639">
                <a:moveTo>
                  <a:pt x="0" y="655320"/>
                </a:moveTo>
                <a:lnTo>
                  <a:pt x="3915" y="601569"/>
                </a:lnTo>
                <a:lnTo>
                  <a:pt x="15459" y="549017"/>
                </a:lnTo>
                <a:lnTo>
                  <a:pt x="34327" y="497830"/>
                </a:lnTo>
                <a:lnTo>
                  <a:pt x="60216" y="448177"/>
                </a:lnTo>
                <a:lnTo>
                  <a:pt x="92821" y="400228"/>
                </a:lnTo>
                <a:lnTo>
                  <a:pt x="131838" y="354150"/>
                </a:lnTo>
                <a:lnTo>
                  <a:pt x="176963" y="310113"/>
                </a:lnTo>
                <a:lnTo>
                  <a:pt x="227892" y="268284"/>
                </a:lnTo>
                <a:lnTo>
                  <a:pt x="284322" y="228833"/>
                </a:lnTo>
                <a:lnTo>
                  <a:pt x="345948" y="191928"/>
                </a:lnTo>
                <a:lnTo>
                  <a:pt x="412465" y="157738"/>
                </a:lnTo>
                <a:lnTo>
                  <a:pt x="483571" y="126431"/>
                </a:lnTo>
                <a:lnTo>
                  <a:pt x="558960" y="98175"/>
                </a:lnTo>
                <a:lnTo>
                  <a:pt x="638330" y="73140"/>
                </a:lnTo>
                <a:lnTo>
                  <a:pt x="721375" y="51494"/>
                </a:lnTo>
                <a:lnTo>
                  <a:pt x="807793" y="33406"/>
                </a:lnTo>
                <a:lnTo>
                  <a:pt x="897278" y="19043"/>
                </a:lnTo>
                <a:lnTo>
                  <a:pt x="989527" y="8576"/>
                </a:lnTo>
                <a:lnTo>
                  <a:pt x="1084235" y="2172"/>
                </a:lnTo>
                <a:lnTo>
                  <a:pt x="1181099" y="0"/>
                </a:lnTo>
                <a:lnTo>
                  <a:pt x="1277964" y="2172"/>
                </a:lnTo>
                <a:lnTo>
                  <a:pt x="1372672" y="8576"/>
                </a:lnTo>
                <a:lnTo>
                  <a:pt x="1464921" y="19043"/>
                </a:lnTo>
                <a:lnTo>
                  <a:pt x="1554406" y="33406"/>
                </a:lnTo>
                <a:lnTo>
                  <a:pt x="1640824" y="51494"/>
                </a:lnTo>
                <a:lnTo>
                  <a:pt x="1723869" y="73140"/>
                </a:lnTo>
                <a:lnTo>
                  <a:pt x="1803239" y="98175"/>
                </a:lnTo>
                <a:lnTo>
                  <a:pt x="1878628" y="126431"/>
                </a:lnTo>
                <a:lnTo>
                  <a:pt x="1949734" y="157738"/>
                </a:lnTo>
                <a:lnTo>
                  <a:pt x="2016251" y="191928"/>
                </a:lnTo>
                <a:lnTo>
                  <a:pt x="2077877" y="228833"/>
                </a:lnTo>
                <a:lnTo>
                  <a:pt x="2134307" y="268284"/>
                </a:lnTo>
                <a:lnTo>
                  <a:pt x="2185236" y="310113"/>
                </a:lnTo>
                <a:lnTo>
                  <a:pt x="2230361" y="354150"/>
                </a:lnTo>
                <a:lnTo>
                  <a:pt x="2269378" y="400228"/>
                </a:lnTo>
                <a:lnTo>
                  <a:pt x="2301983" y="448177"/>
                </a:lnTo>
                <a:lnTo>
                  <a:pt x="2327872" y="497830"/>
                </a:lnTo>
                <a:lnTo>
                  <a:pt x="2346740" y="549017"/>
                </a:lnTo>
                <a:lnTo>
                  <a:pt x="2358284" y="601569"/>
                </a:lnTo>
                <a:lnTo>
                  <a:pt x="2362199" y="655320"/>
                </a:lnTo>
                <a:lnTo>
                  <a:pt x="2358284" y="709070"/>
                </a:lnTo>
                <a:lnTo>
                  <a:pt x="2346740" y="761622"/>
                </a:lnTo>
                <a:lnTo>
                  <a:pt x="2327872" y="812809"/>
                </a:lnTo>
                <a:lnTo>
                  <a:pt x="2301983" y="862462"/>
                </a:lnTo>
                <a:lnTo>
                  <a:pt x="2269378" y="910411"/>
                </a:lnTo>
                <a:lnTo>
                  <a:pt x="2230361" y="956489"/>
                </a:lnTo>
                <a:lnTo>
                  <a:pt x="2185236" y="1000527"/>
                </a:lnTo>
                <a:lnTo>
                  <a:pt x="2134307" y="1042356"/>
                </a:lnTo>
                <a:lnTo>
                  <a:pt x="2077877" y="1081807"/>
                </a:lnTo>
                <a:lnTo>
                  <a:pt x="2016251" y="1118712"/>
                </a:lnTo>
                <a:lnTo>
                  <a:pt x="1949734" y="1152902"/>
                </a:lnTo>
                <a:lnTo>
                  <a:pt x="1878628" y="1184209"/>
                </a:lnTo>
                <a:lnTo>
                  <a:pt x="1803239" y="1212465"/>
                </a:lnTo>
                <a:lnTo>
                  <a:pt x="1723869" y="1237500"/>
                </a:lnTo>
                <a:lnTo>
                  <a:pt x="1640824" y="1259146"/>
                </a:lnTo>
                <a:lnTo>
                  <a:pt x="1554406" y="1277234"/>
                </a:lnTo>
                <a:lnTo>
                  <a:pt x="1464921" y="1291597"/>
                </a:lnTo>
                <a:lnTo>
                  <a:pt x="1372672" y="1302064"/>
                </a:lnTo>
                <a:lnTo>
                  <a:pt x="1277964" y="1308468"/>
                </a:lnTo>
                <a:lnTo>
                  <a:pt x="1181099" y="1310640"/>
                </a:lnTo>
                <a:lnTo>
                  <a:pt x="1084235" y="1308468"/>
                </a:lnTo>
                <a:lnTo>
                  <a:pt x="989527" y="1302064"/>
                </a:lnTo>
                <a:lnTo>
                  <a:pt x="897278" y="1291597"/>
                </a:lnTo>
                <a:lnTo>
                  <a:pt x="807793" y="1277234"/>
                </a:lnTo>
                <a:lnTo>
                  <a:pt x="721375" y="1259146"/>
                </a:lnTo>
                <a:lnTo>
                  <a:pt x="638330" y="1237500"/>
                </a:lnTo>
                <a:lnTo>
                  <a:pt x="558960" y="1212465"/>
                </a:lnTo>
                <a:lnTo>
                  <a:pt x="483571" y="1184209"/>
                </a:lnTo>
                <a:lnTo>
                  <a:pt x="412465" y="1152902"/>
                </a:lnTo>
                <a:lnTo>
                  <a:pt x="345948" y="1118712"/>
                </a:lnTo>
                <a:lnTo>
                  <a:pt x="284322" y="1081807"/>
                </a:lnTo>
                <a:lnTo>
                  <a:pt x="227892" y="1042356"/>
                </a:lnTo>
                <a:lnTo>
                  <a:pt x="176963" y="1000527"/>
                </a:lnTo>
                <a:lnTo>
                  <a:pt x="131838" y="956489"/>
                </a:lnTo>
                <a:lnTo>
                  <a:pt x="92821" y="910411"/>
                </a:lnTo>
                <a:lnTo>
                  <a:pt x="60216" y="862462"/>
                </a:lnTo>
                <a:lnTo>
                  <a:pt x="34327" y="812809"/>
                </a:lnTo>
                <a:lnTo>
                  <a:pt x="15459" y="761622"/>
                </a:lnTo>
                <a:lnTo>
                  <a:pt x="3915" y="709070"/>
                </a:lnTo>
                <a:lnTo>
                  <a:pt x="0" y="655320"/>
                </a:lnTo>
                <a:close/>
              </a:path>
            </a:pathLst>
          </a:custGeom>
          <a:ln w="25908">
            <a:solidFill>
              <a:srgbClr val="5F7646"/>
            </a:solidFill>
          </a:ln>
        </p:spPr>
        <p:txBody>
          <a:bodyPr wrap="square" lIns="0" tIns="0" rIns="0" bIns="0" rtlCol="0"/>
          <a:lstStyle/>
          <a:p>
            <a:endParaRPr/>
          </a:p>
        </p:txBody>
      </p:sp>
      <p:sp>
        <p:nvSpPr>
          <p:cNvPr id="12" name="object 12"/>
          <p:cNvSpPr txBox="1"/>
          <p:nvPr/>
        </p:nvSpPr>
        <p:spPr>
          <a:xfrm>
            <a:off x="6607619" y="1576530"/>
            <a:ext cx="1189990" cy="635000"/>
          </a:xfrm>
          <a:prstGeom prst="rect">
            <a:avLst/>
          </a:prstGeom>
        </p:spPr>
        <p:txBody>
          <a:bodyPr vert="horz" wrap="square" lIns="0" tIns="12700" rIns="0" bIns="0" rtlCol="0">
            <a:spAutoFit/>
          </a:bodyPr>
          <a:lstStyle/>
          <a:p>
            <a:pPr marL="262890" marR="5080" indent="-250825">
              <a:lnSpc>
                <a:spcPct val="100000"/>
              </a:lnSpc>
              <a:spcBef>
                <a:spcPts val="100"/>
              </a:spcBef>
            </a:pPr>
            <a:r>
              <a:rPr sz="2000" b="1" spc="-10" dirty="0">
                <a:solidFill>
                  <a:srgbClr val="FFFFFF"/>
                </a:solidFill>
                <a:latin typeface="Arial"/>
                <a:cs typeface="Arial"/>
              </a:rPr>
              <a:t>Quality</a:t>
            </a:r>
            <a:r>
              <a:rPr sz="2000" b="1" spc="-114" dirty="0">
                <a:solidFill>
                  <a:srgbClr val="FFFFFF"/>
                </a:solidFill>
                <a:latin typeface="Arial"/>
                <a:cs typeface="Arial"/>
              </a:rPr>
              <a:t> </a:t>
            </a:r>
            <a:r>
              <a:rPr sz="2000" b="1" dirty="0">
                <a:solidFill>
                  <a:srgbClr val="FFFFFF"/>
                </a:solidFill>
                <a:latin typeface="Arial"/>
                <a:cs typeface="Arial"/>
              </a:rPr>
              <a:t>of  </a:t>
            </a:r>
            <a:r>
              <a:rPr sz="2000" b="1" spc="-5" dirty="0">
                <a:solidFill>
                  <a:srgbClr val="FFFFFF"/>
                </a:solidFill>
                <a:latin typeface="Arial"/>
                <a:cs typeface="Arial"/>
              </a:rPr>
              <a:t>Place</a:t>
            </a:r>
            <a:endParaRPr sz="2000">
              <a:latin typeface="Arial"/>
              <a:cs typeface="Arial"/>
            </a:endParaRPr>
          </a:p>
        </p:txBody>
      </p:sp>
      <p:sp>
        <p:nvSpPr>
          <p:cNvPr id="13" name="object 13"/>
          <p:cNvSpPr/>
          <p:nvPr/>
        </p:nvSpPr>
        <p:spPr>
          <a:xfrm>
            <a:off x="6020560" y="2804922"/>
            <a:ext cx="2362200" cy="1310640"/>
          </a:xfrm>
          <a:custGeom>
            <a:avLst/>
            <a:gdLst/>
            <a:ahLst/>
            <a:cxnLst/>
            <a:rect l="l" t="t" r="r" b="b"/>
            <a:pathLst>
              <a:path w="2362200" h="1310639">
                <a:moveTo>
                  <a:pt x="1181099" y="0"/>
                </a:moveTo>
                <a:lnTo>
                  <a:pt x="1084235" y="2171"/>
                </a:lnTo>
                <a:lnTo>
                  <a:pt x="989526" y="8576"/>
                </a:lnTo>
                <a:lnTo>
                  <a:pt x="897277" y="19043"/>
                </a:lnTo>
                <a:lnTo>
                  <a:pt x="807793" y="33406"/>
                </a:lnTo>
                <a:lnTo>
                  <a:pt x="721375" y="51494"/>
                </a:lnTo>
                <a:lnTo>
                  <a:pt x="638329" y="73140"/>
                </a:lnTo>
                <a:lnTo>
                  <a:pt x="558960" y="98174"/>
                </a:lnTo>
                <a:lnTo>
                  <a:pt x="483571" y="126431"/>
                </a:lnTo>
                <a:lnTo>
                  <a:pt x="412465" y="157737"/>
                </a:lnTo>
                <a:lnTo>
                  <a:pt x="345947" y="191928"/>
                </a:lnTo>
                <a:lnTo>
                  <a:pt x="284322" y="228833"/>
                </a:lnTo>
                <a:lnTo>
                  <a:pt x="227892" y="268283"/>
                </a:lnTo>
                <a:lnTo>
                  <a:pt x="176963" y="310113"/>
                </a:lnTo>
                <a:lnTo>
                  <a:pt x="131838" y="354150"/>
                </a:lnTo>
                <a:lnTo>
                  <a:pt x="92821" y="400227"/>
                </a:lnTo>
                <a:lnTo>
                  <a:pt x="60217" y="448177"/>
                </a:lnTo>
                <a:lnTo>
                  <a:pt x="34326" y="497829"/>
                </a:lnTo>
                <a:lnTo>
                  <a:pt x="15459" y="549017"/>
                </a:lnTo>
                <a:lnTo>
                  <a:pt x="3915" y="601569"/>
                </a:lnTo>
                <a:lnTo>
                  <a:pt x="0" y="655319"/>
                </a:lnTo>
                <a:lnTo>
                  <a:pt x="3915" y="709070"/>
                </a:lnTo>
                <a:lnTo>
                  <a:pt x="15459" y="761622"/>
                </a:lnTo>
                <a:lnTo>
                  <a:pt x="34326" y="812810"/>
                </a:lnTo>
                <a:lnTo>
                  <a:pt x="60217" y="862463"/>
                </a:lnTo>
                <a:lnTo>
                  <a:pt x="92821" y="910412"/>
                </a:lnTo>
                <a:lnTo>
                  <a:pt x="131838" y="956490"/>
                </a:lnTo>
                <a:lnTo>
                  <a:pt x="176963" y="1000526"/>
                </a:lnTo>
                <a:lnTo>
                  <a:pt x="227892" y="1042356"/>
                </a:lnTo>
                <a:lnTo>
                  <a:pt x="284322" y="1081806"/>
                </a:lnTo>
                <a:lnTo>
                  <a:pt x="345947" y="1118712"/>
                </a:lnTo>
                <a:lnTo>
                  <a:pt x="412465" y="1152902"/>
                </a:lnTo>
                <a:lnTo>
                  <a:pt x="483571" y="1184208"/>
                </a:lnTo>
                <a:lnTo>
                  <a:pt x="558960" y="1212465"/>
                </a:lnTo>
                <a:lnTo>
                  <a:pt x="638329" y="1237499"/>
                </a:lnTo>
                <a:lnTo>
                  <a:pt x="721375" y="1259146"/>
                </a:lnTo>
                <a:lnTo>
                  <a:pt x="807793" y="1277233"/>
                </a:lnTo>
                <a:lnTo>
                  <a:pt x="897277" y="1291597"/>
                </a:lnTo>
                <a:lnTo>
                  <a:pt x="989526" y="1302063"/>
                </a:lnTo>
                <a:lnTo>
                  <a:pt x="1084235" y="1308468"/>
                </a:lnTo>
                <a:lnTo>
                  <a:pt x="1181099" y="1310639"/>
                </a:lnTo>
                <a:lnTo>
                  <a:pt x="1277964" y="1308468"/>
                </a:lnTo>
                <a:lnTo>
                  <a:pt x="1372671" y="1302063"/>
                </a:lnTo>
                <a:lnTo>
                  <a:pt x="1464920" y="1291597"/>
                </a:lnTo>
                <a:lnTo>
                  <a:pt x="1554406" y="1277233"/>
                </a:lnTo>
                <a:lnTo>
                  <a:pt x="1640824" y="1259146"/>
                </a:lnTo>
                <a:lnTo>
                  <a:pt x="1723870" y="1237499"/>
                </a:lnTo>
                <a:lnTo>
                  <a:pt x="1803239" y="1212465"/>
                </a:lnTo>
                <a:lnTo>
                  <a:pt x="1878628" y="1184208"/>
                </a:lnTo>
                <a:lnTo>
                  <a:pt x="1949734" y="1152902"/>
                </a:lnTo>
                <a:lnTo>
                  <a:pt x="2016251" y="1118712"/>
                </a:lnTo>
                <a:lnTo>
                  <a:pt x="2077877" y="1081806"/>
                </a:lnTo>
                <a:lnTo>
                  <a:pt x="2134307" y="1042356"/>
                </a:lnTo>
                <a:lnTo>
                  <a:pt x="2185236" y="1000526"/>
                </a:lnTo>
                <a:lnTo>
                  <a:pt x="2230361" y="956490"/>
                </a:lnTo>
                <a:lnTo>
                  <a:pt x="2269378" y="910412"/>
                </a:lnTo>
                <a:lnTo>
                  <a:pt x="2301982" y="862463"/>
                </a:lnTo>
                <a:lnTo>
                  <a:pt x="2327871" y="812810"/>
                </a:lnTo>
                <a:lnTo>
                  <a:pt x="2346740" y="761622"/>
                </a:lnTo>
                <a:lnTo>
                  <a:pt x="2358284" y="709070"/>
                </a:lnTo>
                <a:lnTo>
                  <a:pt x="2362199" y="655319"/>
                </a:lnTo>
                <a:lnTo>
                  <a:pt x="2358284" y="601569"/>
                </a:lnTo>
                <a:lnTo>
                  <a:pt x="2346740" y="549017"/>
                </a:lnTo>
                <a:lnTo>
                  <a:pt x="2327871" y="497829"/>
                </a:lnTo>
                <a:lnTo>
                  <a:pt x="2301982" y="448177"/>
                </a:lnTo>
                <a:lnTo>
                  <a:pt x="2269378" y="400227"/>
                </a:lnTo>
                <a:lnTo>
                  <a:pt x="2230361" y="354150"/>
                </a:lnTo>
                <a:lnTo>
                  <a:pt x="2185236" y="310113"/>
                </a:lnTo>
                <a:lnTo>
                  <a:pt x="2134307" y="268283"/>
                </a:lnTo>
                <a:lnTo>
                  <a:pt x="2077877" y="228833"/>
                </a:lnTo>
                <a:lnTo>
                  <a:pt x="2016251" y="191928"/>
                </a:lnTo>
                <a:lnTo>
                  <a:pt x="1949734" y="157737"/>
                </a:lnTo>
                <a:lnTo>
                  <a:pt x="1878628" y="126431"/>
                </a:lnTo>
                <a:lnTo>
                  <a:pt x="1803239" y="98174"/>
                </a:lnTo>
                <a:lnTo>
                  <a:pt x="1723870" y="73140"/>
                </a:lnTo>
                <a:lnTo>
                  <a:pt x="1640824" y="51494"/>
                </a:lnTo>
                <a:lnTo>
                  <a:pt x="1554406" y="33406"/>
                </a:lnTo>
                <a:lnTo>
                  <a:pt x="1464920" y="19043"/>
                </a:lnTo>
                <a:lnTo>
                  <a:pt x="1372671" y="8576"/>
                </a:lnTo>
                <a:lnTo>
                  <a:pt x="1277964" y="2171"/>
                </a:lnTo>
                <a:lnTo>
                  <a:pt x="1181099" y="0"/>
                </a:lnTo>
                <a:close/>
              </a:path>
            </a:pathLst>
          </a:custGeom>
          <a:solidFill>
            <a:srgbClr val="84A161"/>
          </a:solidFill>
        </p:spPr>
        <p:txBody>
          <a:bodyPr wrap="square" lIns="0" tIns="0" rIns="0" bIns="0" rtlCol="0"/>
          <a:lstStyle/>
          <a:p>
            <a:endParaRPr/>
          </a:p>
        </p:txBody>
      </p:sp>
      <p:sp>
        <p:nvSpPr>
          <p:cNvPr id="14" name="object 14"/>
          <p:cNvSpPr/>
          <p:nvPr/>
        </p:nvSpPr>
        <p:spPr>
          <a:xfrm>
            <a:off x="6020560" y="2804922"/>
            <a:ext cx="2362200" cy="1310640"/>
          </a:xfrm>
          <a:custGeom>
            <a:avLst/>
            <a:gdLst/>
            <a:ahLst/>
            <a:cxnLst/>
            <a:rect l="l" t="t" r="r" b="b"/>
            <a:pathLst>
              <a:path w="2362200" h="1310639">
                <a:moveTo>
                  <a:pt x="0" y="655319"/>
                </a:moveTo>
                <a:lnTo>
                  <a:pt x="3915" y="601569"/>
                </a:lnTo>
                <a:lnTo>
                  <a:pt x="15459" y="549017"/>
                </a:lnTo>
                <a:lnTo>
                  <a:pt x="34327" y="497830"/>
                </a:lnTo>
                <a:lnTo>
                  <a:pt x="60216" y="448177"/>
                </a:lnTo>
                <a:lnTo>
                  <a:pt x="92821" y="400228"/>
                </a:lnTo>
                <a:lnTo>
                  <a:pt x="131838" y="354150"/>
                </a:lnTo>
                <a:lnTo>
                  <a:pt x="176963" y="310113"/>
                </a:lnTo>
                <a:lnTo>
                  <a:pt x="227892" y="268284"/>
                </a:lnTo>
                <a:lnTo>
                  <a:pt x="284322" y="228833"/>
                </a:lnTo>
                <a:lnTo>
                  <a:pt x="345948" y="191928"/>
                </a:lnTo>
                <a:lnTo>
                  <a:pt x="412465" y="157738"/>
                </a:lnTo>
                <a:lnTo>
                  <a:pt x="483571" y="126431"/>
                </a:lnTo>
                <a:lnTo>
                  <a:pt x="558960" y="98175"/>
                </a:lnTo>
                <a:lnTo>
                  <a:pt x="638330" y="73140"/>
                </a:lnTo>
                <a:lnTo>
                  <a:pt x="721375" y="51494"/>
                </a:lnTo>
                <a:lnTo>
                  <a:pt x="807793" y="33406"/>
                </a:lnTo>
                <a:lnTo>
                  <a:pt x="897278" y="19043"/>
                </a:lnTo>
                <a:lnTo>
                  <a:pt x="989527" y="8576"/>
                </a:lnTo>
                <a:lnTo>
                  <a:pt x="1084235" y="2172"/>
                </a:lnTo>
                <a:lnTo>
                  <a:pt x="1181099" y="0"/>
                </a:lnTo>
                <a:lnTo>
                  <a:pt x="1277964" y="2172"/>
                </a:lnTo>
                <a:lnTo>
                  <a:pt x="1372672" y="8576"/>
                </a:lnTo>
                <a:lnTo>
                  <a:pt x="1464921" y="19043"/>
                </a:lnTo>
                <a:lnTo>
                  <a:pt x="1554406" y="33406"/>
                </a:lnTo>
                <a:lnTo>
                  <a:pt x="1640824" y="51494"/>
                </a:lnTo>
                <a:lnTo>
                  <a:pt x="1723869" y="73140"/>
                </a:lnTo>
                <a:lnTo>
                  <a:pt x="1803239" y="98175"/>
                </a:lnTo>
                <a:lnTo>
                  <a:pt x="1878628" y="126431"/>
                </a:lnTo>
                <a:lnTo>
                  <a:pt x="1949734" y="157738"/>
                </a:lnTo>
                <a:lnTo>
                  <a:pt x="2016251" y="191928"/>
                </a:lnTo>
                <a:lnTo>
                  <a:pt x="2077877" y="228833"/>
                </a:lnTo>
                <a:lnTo>
                  <a:pt x="2134307" y="268284"/>
                </a:lnTo>
                <a:lnTo>
                  <a:pt x="2185236" y="310113"/>
                </a:lnTo>
                <a:lnTo>
                  <a:pt x="2230361" y="354150"/>
                </a:lnTo>
                <a:lnTo>
                  <a:pt x="2269378" y="400228"/>
                </a:lnTo>
                <a:lnTo>
                  <a:pt x="2301983" y="448177"/>
                </a:lnTo>
                <a:lnTo>
                  <a:pt x="2327872" y="497830"/>
                </a:lnTo>
                <a:lnTo>
                  <a:pt x="2346740" y="549017"/>
                </a:lnTo>
                <a:lnTo>
                  <a:pt x="2358284" y="601569"/>
                </a:lnTo>
                <a:lnTo>
                  <a:pt x="2362199" y="655319"/>
                </a:lnTo>
                <a:lnTo>
                  <a:pt x="2358284" y="709070"/>
                </a:lnTo>
                <a:lnTo>
                  <a:pt x="2346740" y="761622"/>
                </a:lnTo>
                <a:lnTo>
                  <a:pt x="2327872" y="812809"/>
                </a:lnTo>
                <a:lnTo>
                  <a:pt x="2301983" y="862462"/>
                </a:lnTo>
                <a:lnTo>
                  <a:pt x="2269378" y="910411"/>
                </a:lnTo>
                <a:lnTo>
                  <a:pt x="2230361" y="956489"/>
                </a:lnTo>
                <a:lnTo>
                  <a:pt x="2185236" y="1000527"/>
                </a:lnTo>
                <a:lnTo>
                  <a:pt x="2134307" y="1042356"/>
                </a:lnTo>
                <a:lnTo>
                  <a:pt x="2077877" y="1081807"/>
                </a:lnTo>
                <a:lnTo>
                  <a:pt x="2016251" y="1118712"/>
                </a:lnTo>
                <a:lnTo>
                  <a:pt x="1949734" y="1152902"/>
                </a:lnTo>
                <a:lnTo>
                  <a:pt x="1878628" y="1184209"/>
                </a:lnTo>
                <a:lnTo>
                  <a:pt x="1803239" y="1212465"/>
                </a:lnTo>
                <a:lnTo>
                  <a:pt x="1723869" y="1237500"/>
                </a:lnTo>
                <a:lnTo>
                  <a:pt x="1640824" y="1259146"/>
                </a:lnTo>
                <a:lnTo>
                  <a:pt x="1554406" y="1277234"/>
                </a:lnTo>
                <a:lnTo>
                  <a:pt x="1464921" y="1291597"/>
                </a:lnTo>
                <a:lnTo>
                  <a:pt x="1372672" y="1302064"/>
                </a:lnTo>
                <a:lnTo>
                  <a:pt x="1277964" y="1308468"/>
                </a:lnTo>
                <a:lnTo>
                  <a:pt x="1181099" y="1310640"/>
                </a:lnTo>
                <a:lnTo>
                  <a:pt x="1084235" y="1308468"/>
                </a:lnTo>
                <a:lnTo>
                  <a:pt x="989527" y="1302064"/>
                </a:lnTo>
                <a:lnTo>
                  <a:pt x="897278" y="1291597"/>
                </a:lnTo>
                <a:lnTo>
                  <a:pt x="807793" y="1277234"/>
                </a:lnTo>
                <a:lnTo>
                  <a:pt x="721375" y="1259146"/>
                </a:lnTo>
                <a:lnTo>
                  <a:pt x="638330" y="1237500"/>
                </a:lnTo>
                <a:lnTo>
                  <a:pt x="558960" y="1212465"/>
                </a:lnTo>
                <a:lnTo>
                  <a:pt x="483571" y="1184209"/>
                </a:lnTo>
                <a:lnTo>
                  <a:pt x="412465" y="1152902"/>
                </a:lnTo>
                <a:lnTo>
                  <a:pt x="345948" y="1118712"/>
                </a:lnTo>
                <a:lnTo>
                  <a:pt x="284322" y="1081807"/>
                </a:lnTo>
                <a:lnTo>
                  <a:pt x="227892" y="1042356"/>
                </a:lnTo>
                <a:lnTo>
                  <a:pt x="176963" y="1000527"/>
                </a:lnTo>
                <a:lnTo>
                  <a:pt x="131838" y="956489"/>
                </a:lnTo>
                <a:lnTo>
                  <a:pt x="92821" y="910411"/>
                </a:lnTo>
                <a:lnTo>
                  <a:pt x="60216" y="862462"/>
                </a:lnTo>
                <a:lnTo>
                  <a:pt x="34327" y="812809"/>
                </a:lnTo>
                <a:lnTo>
                  <a:pt x="15459" y="761622"/>
                </a:lnTo>
                <a:lnTo>
                  <a:pt x="3915" y="709070"/>
                </a:lnTo>
                <a:lnTo>
                  <a:pt x="0" y="655319"/>
                </a:lnTo>
                <a:close/>
              </a:path>
            </a:pathLst>
          </a:custGeom>
          <a:ln w="25908">
            <a:solidFill>
              <a:srgbClr val="5F7646"/>
            </a:solidFill>
          </a:ln>
        </p:spPr>
        <p:txBody>
          <a:bodyPr wrap="square" lIns="0" tIns="0" rIns="0" bIns="0" rtlCol="0"/>
          <a:lstStyle/>
          <a:p>
            <a:endParaRPr/>
          </a:p>
        </p:txBody>
      </p:sp>
      <p:sp>
        <p:nvSpPr>
          <p:cNvPr id="15" name="object 15"/>
          <p:cNvSpPr txBox="1"/>
          <p:nvPr/>
        </p:nvSpPr>
        <p:spPr>
          <a:xfrm>
            <a:off x="6546850" y="3162760"/>
            <a:ext cx="1304925" cy="635000"/>
          </a:xfrm>
          <a:prstGeom prst="rect">
            <a:avLst/>
          </a:prstGeom>
        </p:spPr>
        <p:txBody>
          <a:bodyPr vert="horz" wrap="square" lIns="0" tIns="12700" rIns="0" bIns="0" rtlCol="0">
            <a:spAutoFit/>
          </a:bodyPr>
          <a:lstStyle/>
          <a:p>
            <a:pPr marL="12700" marR="5080" indent="126364">
              <a:lnSpc>
                <a:spcPct val="100000"/>
              </a:lnSpc>
              <a:spcBef>
                <a:spcPts val="100"/>
              </a:spcBef>
            </a:pPr>
            <a:r>
              <a:rPr sz="2000" b="1" spc="-195" dirty="0">
                <a:solidFill>
                  <a:srgbClr val="FFFFFF"/>
                </a:solidFill>
                <a:latin typeface="Arial"/>
                <a:cs typeface="Arial"/>
              </a:rPr>
              <a:t>E-­ship </a:t>
            </a:r>
            <a:r>
              <a:rPr sz="2000" b="1" spc="-315" dirty="0">
                <a:solidFill>
                  <a:srgbClr val="FFFFFF"/>
                </a:solidFill>
                <a:latin typeface="Arial"/>
                <a:cs typeface="Arial"/>
              </a:rPr>
              <a:t>&amp; </a:t>
            </a:r>
            <a:r>
              <a:rPr sz="2000" b="1" spc="-380" dirty="0">
                <a:solidFill>
                  <a:srgbClr val="FFFFFF"/>
                </a:solidFill>
                <a:latin typeface="Arial"/>
                <a:cs typeface="Arial"/>
              </a:rPr>
              <a:t>   </a:t>
            </a:r>
            <a:r>
              <a:rPr sz="2000" b="1" spc="-10" dirty="0">
                <a:solidFill>
                  <a:srgbClr val="FFFFFF"/>
                </a:solidFill>
                <a:latin typeface="Arial"/>
                <a:cs typeface="Arial"/>
              </a:rPr>
              <a:t>I</a:t>
            </a:r>
            <a:r>
              <a:rPr sz="2000" b="1" dirty="0">
                <a:solidFill>
                  <a:srgbClr val="FFFFFF"/>
                </a:solidFill>
                <a:latin typeface="Arial"/>
                <a:cs typeface="Arial"/>
              </a:rPr>
              <a:t>nn</a:t>
            </a:r>
            <a:r>
              <a:rPr sz="2000" b="1" spc="-10" dirty="0">
                <a:solidFill>
                  <a:srgbClr val="FFFFFF"/>
                </a:solidFill>
                <a:latin typeface="Arial"/>
                <a:cs typeface="Arial"/>
              </a:rPr>
              <a:t>o</a:t>
            </a:r>
            <a:r>
              <a:rPr sz="2000" b="1" spc="-25" dirty="0">
                <a:solidFill>
                  <a:srgbClr val="FFFFFF"/>
                </a:solidFill>
                <a:latin typeface="Arial"/>
                <a:cs typeface="Arial"/>
              </a:rPr>
              <a:t>v</a:t>
            </a:r>
            <a:r>
              <a:rPr sz="2000" b="1" dirty="0">
                <a:solidFill>
                  <a:srgbClr val="FFFFFF"/>
                </a:solidFill>
                <a:latin typeface="Arial"/>
                <a:cs typeface="Arial"/>
              </a:rPr>
              <a:t>a</a:t>
            </a:r>
            <a:r>
              <a:rPr sz="2000" b="1" spc="-5" dirty="0">
                <a:solidFill>
                  <a:srgbClr val="FFFFFF"/>
                </a:solidFill>
                <a:latin typeface="Arial"/>
                <a:cs typeface="Arial"/>
              </a:rPr>
              <a:t>t</a:t>
            </a:r>
            <a:r>
              <a:rPr sz="2000" b="1" spc="-10" dirty="0">
                <a:solidFill>
                  <a:srgbClr val="FFFFFF"/>
                </a:solidFill>
                <a:latin typeface="Arial"/>
                <a:cs typeface="Arial"/>
              </a:rPr>
              <a:t>i</a:t>
            </a:r>
            <a:r>
              <a:rPr sz="2000" b="1" dirty="0">
                <a:solidFill>
                  <a:srgbClr val="FFFFFF"/>
                </a:solidFill>
                <a:latin typeface="Arial"/>
                <a:cs typeface="Arial"/>
              </a:rPr>
              <a:t>on</a:t>
            </a:r>
            <a:endParaRPr sz="2000">
              <a:latin typeface="Arial"/>
              <a:cs typeface="Arial"/>
            </a:endParaRPr>
          </a:p>
        </p:txBody>
      </p:sp>
      <p:sp>
        <p:nvSpPr>
          <p:cNvPr id="16" name="object 16"/>
          <p:cNvSpPr/>
          <p:nvPr/>
        </p:nvSpPr>
        <p:spPr>
          <a:xfrm>
            <a:off x="2972560" y="2096260"/>
            <a:ext cx="2819400" cy="1447800"/>
          </a:xfrm>
          <a:custGeom>
            <a:avLst/>
            <a:gdLst/>
            <a:ahLst/>
            <a:cxnLst/>
            <a:rect l="l" t="t" r="r" b="b"/>
            <a:pathLst>
              <a:path w="2819400" h="1447800">
                <a:moveTo>
                  <a:pt x="1409700" y="0"/>
                </a:moveTo>
                <a:lnTo>
                  <a:pt x="1294088" y="2399"/>
                </a:lnTo>
                <a:lnTo>
                  <a:pt x="1181050" y="9474"/>
                </a:lnTo>
                <a:lnTo>
                  <a:pt x="1070947" y="21038"/>
                </a:lnTo>
                <a:lnTo>
                  <a:pt x="964143" y="36904"/>
                </a:lnTo>
                <a:lnTo>
                  <a:pt x="861000" y="56888"/>
                </a:lnTo>
                <a:lnTo>
                  <a:pt x="761880" y="80799"/>
                </a:lnTo>
                <a:lnTo>
                  <a:pt x="667150" y="108456"/>
                </a:lnTo>
                <a:lnTo>
                  <a:pt x="577169" y="139670"/>
                </a:lnTo>
                <a:lnTo>
                  <a:pt x="492301" y="174256"/>
                </a:lnTo>
                <a:lnTo>
                  <a:pt x="412908" y="212026"/>
                </a:lnTo>
                <a:lnTo>
                  <a:pt x="339355" y="252794"/>
                </a:lnTo>
                <a:lnTo>
                  <a:pt x="272003" y="296374"/>
                </a:lnTo>
                <a:lnTo>
                  <a:pt x="211216" y="342581"/>
                </a:lnTo>
                <a:lnTo>
                  <a:pt x="157356" y="391227"/>
                </a:lnTo>
                <a:lnTo>
                  <a:pt x="110787" y="442126"/>
                </a:lnTo>
                <a:lnTo>
                  <a:pt x="71870" y="495091"/>
                </a:lnTo>
                <a:lnTo>
                  <a:pt x="40972" y="549939"/>
                </a:lnTo>
                <a:lnTo>
                  <a:pt x="18451" y="606479"/>
                </a:lnTo>
                <a:lnTo>
                  <a:pt x="4673" y="664528"/>
                </a:lnTo>
                <a:lnTo>
                  <a:pt x="0" y="723900"/>
                </a:lnTo>
                <a:lnTo>
                  <a:pt x="4673" y="783269"/>
                </a:lnTo>
                <a:lnTo>
                  <a:pt x="18451" y="841319"/>
                </a:lnTo>
                <a:lnTo>
                  <a:pt x="40972" y="897860"/>
                </a:lnTo>
                <a:lnTo>
                  <a:pt x="71870" y="952707"/>
                </a:lnTo>
                <a:lnTo>
                  <a:pt x="110787" y="1005673"/>
                </a:lnTo>
                <a:lnTo>
                  <a:pt x="157356" y="1056572"/>
                </a:lnTo>
                <a:lnTo>
                  <a:pt x="211216" y="1105218"/>
                </a:lnTo>
                <a:lnTo>
                  <a:pt x="272003" y="1151423"/>
                </a:lnTo>
                <a:lnTo>
                  <a:pt x="339355" y="1195005"/>
                </a:lnTo>
                <a:lnTo>
                  <a:pt x="412908" y="1235773"/>
                </a:lnTo>
                <a:lnTo>
                  <a:pt x="492301" y="1273543"/>
                </a:lnTo>
                <a:lnTo>
                  <a:pt x="577169" y="1308127"/>
                </a:lnTo>
                <a:lnTo>
                  <a:pt x="667150" y="1339341"/>
                </a:lnTo>
                <a:lnTo>
                  <a:pt x="761880" y="1366998"/>
                </a:lnTo>
                <a:lnTo>
                  <a:pt x="861000" y="1390911"/>
                </a:lnTo>
                <a:lnTo>
                  <a:pt x="964143" y="1410893"/>
                </a:lnTo>
                <a:lnTo>
                  <a:pt x="1070947" y="1426761"/>
                </a:lnTo>
                <a:lnTo>
                  <a:pt x="1181050" y="1438325"/>
                </a:lnTo>
                <a:lnTo>
                  <a:pt x="1294088" y="1445399"/>
                </a:lnTo>
                <a:lnTo>
                  <a:pt x="1409700" y="1447800"/>
                </a:lnTo>
                <a:lnTo>
                  <a:pt x="1525310" y="1445399"/>
                </a:lnTo>
                <a:lnTo>
                  <a:pt x="1638349" y="1438325"/>
                </a:lnTo>
                <a:lnTo>
                  <a:pt x="1748452" y="1426761"/>
                </a:lnTo>
                <a:lnTo>
                  <a:pt x="1855256" y="1410893"/>
                </a:lnTo>
                <a:lnTo>
                  <a:pt x="1958399" y="1390911"/>
                </a:lnTo>
                <a:lnTo>
                  <a:pt x="2057518" y="1366998"/>
                </a:lnTo>
                <a:lnTo>
                  <a:pt x="2152248" y="1339341"/>
                </a:lnTo>
                <a:lnTo>
                  <a:pt x="2242230" y="1308127"/>
                </a:lnTo>
                <a:lnTo>
                  <a:pt x="2327098" y="1273543"/>
                </a:lnTo>
                <a:lnTo>
                  <a:pt x="2406491" y="1235773"/>
                </a:lnTo>
                <a:lnTo>
                  <a:pt x="2480044" y="1195005"/>
                </a:lnTo>
                <a:lnTo>
                  <a:pt x="2547396" y="1151423"/>
                </a:lnTo>
                <a:lnTo>
                  <a:pt x="2608183" y="1105218"/>
                </a:lnTo>
                <a:lnTo>
                  <a:pt x="2662043" y="1056572"/>
                </a:lnTo>
                <a:lnTo>
                  <a:pt x="2708611" y="1005673"/>
                </a:lnTo>
                <a:lnTo>
                  <a:pt x="2747528" y="952707"/>
                </a:lnTo>
                <a:lnTo>
                  <a:pt x="2778427" y="897860"/>
                </a:lnTo>
                <a:lnTo>
                  <a:pt x="2800948" y="841319"/>
                </a:lnTo>
                <a:lnTo>
                  <a:pt x="2814726" y="783269"/>
                </a:lnTo>
                <a:lnTo>
                  <a:pt x="2819400" y="723900"/>
                </a:lnTo>
                <a:lnTo>
                  <a:pt x="2814726" y="664528"/>
                </a:lnTo>
                <a:lnTo>
                  <a:pt x="2800948" y="606479"/>
                </a:lnTo>
                <a:lnTo>
                  <a:pt x="2778427" y="549939"/>
                </a:lnTo>
                <a:lnTo>
                  <a:pt x="2747528" y="495091"/>
                </a:lnTo>
                <a:lnTo>
                  <a:pt x="2708611" y="442126"/>
                </a:lnTo>
                <a:lnTo>
                  <a:pt x="2662043" y="391227"/>
                </a:lnTo>
                <a:lnTo>
                  <a:pt x="2608183" y="342581"/>
                </a:lnTo>
                <a:lnTo>
                  <a:pt x="2547396" y="296374"/>
                </a:lnTo>
                <a:lnTo>
                  <a:pt x="2480044" y="252794"/>
                </a:lnTo>
                <a:lnTo>
                  <a:pt x="2406491" y="212026"/>
                </a:lnTo>
                <a:lnTo>
                  <a:pt x="2327098" y="174256"/>
                </a:lnTo>
                <a:lnTo>
                  <a:pt x="2242230" y="139670"/>
                </a:lnTo>
                <a:lnTo>
                  <a:pt x="2152248" y="108456"/>
                </a:lnTo>
                <a:lnTo>
                  <a:pt x="2057518" y="80799"/>
                </a:lnTo>
                <a:lnTo>
                  <a:pt x="1958399" y="56888"/>
                </a:lnTo>
                <a:lnTo>
                  <a:pt x="1855256" y="36904"/>
                </a:lnTo>
                <a:lnTo>
                  <a:pt x="1748452" y="21038"/>
                </a:lnTo>
                <a:lnTo>
                  <a:pt x="1638349" y="9474"/>
                </a:lnTo>
                <a:lnTo>
                  <a:pt x="1525310" y="2399"/>
                </a:lnTo>
                <a:lnTo>
                  <a:pt x="1409700" y="0"/>
                </a:lnTo>
                <a:close/>
              </a:path>
            </a:pathLst>
          </a:custGeom>
          <a:solidFill>
            <a:srgbClr val="84A161"/>
          </a:solidFill>
        </p:spPr>
        <p:txBody>
          <a:bodyPr wrap="square" lIns="0" tIns="0" rIns="0" bIns="0" rtlCol="0"/>
          <a:lstStyle/>
          <a:p>
            <a:endParaRPr/>
          </a:p>
        </p:txBody>
      </p:sp>
      <p:sp>
        <p:nvSpPr>
          <p:cNvPr id="17" name="object 17"/>
          <p:cNvSpPr/>
          <p:nvPr/>
        </p:nvSpPr>
        <p:spPr>
          <a:xfrm>
            <a:off x="2972560" y="2096260"/>
            <a:ext cx="2819400" cy="1447800"/>
          </a:xfrm>
          <a:custGeom>
            <a:avLst/>
            <a:gdLst/>
            <a:ahLst/>
            <a:cxnLst/>
            <a:rect l="l" t="t" r="r" b="b"/>
            <a:pathLst>
              <a:path w="2819400" h="1447800">
                <a:moveTo>
                  <a:pt x="0" y="723900"/>
                </a:moveTo>
                <a:lnTo>
                  <a:pt x="4673" y="664529"/>
                </a:lnTo>
                <a:lnTo>
                  <a:pt x="18451" y="606480"/>
                </a:lnTo>
                <a:lnTo>
                  <a:pt x="40972" y="549939"/>
                </a:lnTo>
                <a:lnTo>
                  <a:pt x="71871" y="495092"/>
                </a:lnTo>
                <a:lnTo>
                  <a:pt x="110787" y="442126"/>
                </a:lnTo>
                <a:lnTo>
                  <a:pt x="157356" y="391227"/>
                </a:lnTo>
                <a:lnTo>
                  <a:pt x="211216" y="342581"/>
                </a:lnTo>
                <a:lnTo>
                  <a:pt x="272003" y="296375"/>
                </a:lnTo>
                <a:lnTo>
                  <a:pt x="339355" y="252794"/>
                </a:lnTo>
                <a:lnTo>
                  <a:pt x="412908" y="212026"/>
                </a:lnTo>
                <a:lnTo>
                  <a:pt x="492301" y="174256"/>
                </a:lnTo>
                <a:lnTo>
                  <a:pt x="577169" y="139671"/>
                </a:lnTo>
                <a:lnTo>
                  <a:pt x="667150" y="108457"/>
                </a:lnTo>
                <a:lnTo>
                  <a:pt x="761881" y="80800"/>
                </a:lnTo>
                <a:lnTo>
                  <a:pt x="861000" y="56888"/>
                </a:lnTo>
                <a:lnTo>
                  <a:pt x="964143" y="36905"/>
                </a:lnTo>
                <a:lnTo>
                  <a:pt x="1070947" y="21038"/>
                </a:lnTo>
                <a:lnTo>
                  <a:pt x="1181050" y="9474"/>
                </a:lnTo>
                <a:lnTo>
                  <a:pt x="1294088" y="2399"/>
                </a:lnTo>
                <a:lnTo>
                  <a:pt x="1409700" y="0"/>
                </a:lnTo>
                <a:lnTo>
                  <a:pt x="1525311" y="2399"/>
                </a:lnTo>
                <a:lnTo>
                  <a:pt x="1638349" y="9474"/>
                </a:lnTo>
                <a:lnTo>
                  <a:pt x="1748452" y="21038"/>
                </a:lnTo>
                <a:lnTo>
                  <a:pt x="1855256" y="36905"/>
                </a:lnTo>
                <a:lnTo>
                  <a:pt x="1958399" y="56888"/>
                </a:lnTo>
                <a:lnTo>
                  <a:pt x="2057518" y="80800"/>
                </a:lnTo>
                <a:lnTo>
                  <a:pt x="2152249" y="108457"/>
                </a:lnTo>
                <a:lnTo>
                  <a:pt x="2242230" y="139671"/>
                </a:lnTo>
                <a:lnTo>
                  <a:pt x="2327098" y="174256"/>
                </a:lnTo>
                <a:lnTo>
                  <a:pt x="2406491" y="212026"/>
                </a:lnTo>
                <a:lnTo>
                  <a:pt x="2480044" y="252794"/>
                </a:lnTo>
                <a:lnTo>
                  <a:pt x="2547396" y="296375"/>
                </a:lnTo>
                <a:lnTo>
                  <a:pt x="2608183" y="342581"/>
                </a:lnTo>
                <a:lnTo>
                  <a:pt x="2662043" y="391227"/>
                </a:lnTo>
                <a:lnTo>
                  <a:pt x="2708612" y="442126"/>
                </a:lnTo>
                <a:lnTo>
                  <a:pt x="2747528" y="495092"/>
                </a:lnTo>
                <a:lnTo>
                  <a:pt x="2778427" y="549939"/>
                </a:lnTo>
                <a:lnTo>
                  <a:pt x="2800948" y="606480"/>
                </a:lnTo>
                <a:lnTo>
                  <a:pt x="2814726" y="664529"/>
                </a:lnTo>
                <a:lnTo>
                  <a:pt x="2819400" y="723900"/>
                </a:lnTo>
                <a:lnTo>
                  <a:pt x="2814726" y="783270"/>
                </a:lnTo>
                <a:lnTo>
                  <a:pt x="2800948" y="841319"/>
                </a:lnTo>
                <a:lnTo>
                  <a:pt x="2778427" y="897860"/>
                </a:lnTo>
                <a:lnTo>
                  <a:pt x="2747528" y="952707"/>
                </a:lnTo>
                <a:lnTo>
                  <a:pt x="2708612" y="1005673"/>
                </a:lnTo>
                <a:lnTo>
                  <a:pt x="2662043" y="1056572"/>
                </a:lnTo>
                <a:lnTo>
                  <a:pt x="2608183" y="1105218"/>
                </a:lnTo>
                <a:lnTo>
                  <a:pt x="2547396" y="1151424"/>
                </a:lnTo>
                <a:lnTo>
                  <a:pt x="2480044" y="1195005"/>
                </a:lnTo>
                <a:lnTo>
                  <a:pt x="2406491" y="1235773"/>
                </a:lnTo>
                <a:lnTo>
                  <a:pt x="2327098" y="1273543"/>
                </a:lnTo>
                <a:lnTo>
                  <a:pt x="2242230" y="1308128"/>
                </a:lnTo>
                <a:lnTo>
                  <a:pt x="2152249" y="1339342"/>
                </a:lnTo>
                <a:lnTo>
                  <a:pt x="2057518" y="1366999"/>
                </a:lnTo>
                <a:lnTo>
                  <a:pt x="1958399" y="1390911"/>
                </a:lnTo>
                <a:lnTo>
                  <a:pt x="1855256" y="1410894"/>
                </a:lnTo>
                <a:lnTo>
                  <a:pt x="1748452" y="1426761"/>
                </a:lnTo>
                <a:lnTo>
                  <a:pt x="1638349" y="1438325"/>
                </a:lnTo>
                <a:lnTo>
                  <a:pt x="1525311" y="1445400"/>
                </a:lnTo>
                <a:lnTo>
                  <a:pt x="1409700" y="1447800"/>
                </a:lnTo>
                <a:lnTo>
                  <a:pt x="1294088" y="1445400"/>
                </a:lnTo>
                <a:lnTo>
                  <a:pt x="1181050" y="1438325"/>
                </a:lnTo>
                <a:lnTo>
                  <a:pt x="1070947" y="1426761"/>
                </a:lnTo>
                <a:lnTo>
                  <a:pt x="964143" y="1410894"/>
                </a:lnTo>
                <a:lnTo>
                  <a:pt x="861000" y="1390911"/>
                </a:lnTo>
                <a:lnTo>
                  <a:pt x="761881" y="1366999"/>
                </a:lnTo>
                <a:lnTo>
                  <a:pt x="667150" y="1339342"/>
                </a:lnTo>
                <a:lnTo>
                  <a:pt x="577169" y="1308128"/>
                </a:lnTo>
                <a:lnTo>
                  <a:pt x="492301" y="1273543"/>
                </a:lnTo>
                <a:lnTo>
                  <a:pt x="412908" y="1235773"/>
                </a:lnTo>
                <a:lnTo>
                  <a:pt x="339355" y="1195005"/>
                </a:lnTo>
                <a:lnTo>
                  <a:pt x="272003" y="1151424"/>
                </a:lnTo>
                <a:lnTo>
                  <a:pt x="211216" y="1105218"/>
                </a:lnTo>
                <a:lnTo>
                  <a:pt x="157356" y="1056572"/>
                </a:lnTo>
                <a:lnTo>
                  <a:pt x="110787" y="1005673"/>
                </a:lnTo>
                <a:lnTo>
                  <a:pt x="71871" y="952707"/>
                </a:lnTo>
                <a:lnTo>
                  <a:pt x="40972" y="897860"/>
                </a:lnTo>
                <a:lnTo>
                  <a:pt x="18451" y="841319"/>
                </a:lnTo>
                <a:lnTo>
                  <a:pt x="4673" y="783270"/>
                </a:lnTo>
                <a:lnTo>
                  <a:pt x="0" y="723900"/>
                </a:lnTo>
                <a:close/>
              </a:path>
            </a:pathLst>
          </a:custGeom>
          <a:ln w="25908">
            <a:solidFill>
              <a:srgbClr val="5F7646"/>
            </a:solidFill>
          </a:ln>
        </p:spPr>
        <p:txBody>
          <a:bodyPr wrap="square" lIns="0" tIns="0" rIns="0" bIns="0" rtlCol="0"/>
          <a:lstStyle/>
          <a:p>
            <a:endParaRPr/>
          </a:p>
        </p:txBody>
      </p:sp>
      <p:sp>
        <p:nvSpPr>
          <p:cNvPr id="18" name="object 18"/>
          <p:cNvSpPr txBox="1"/>
          <p:nvPr/>
        </p:nvSpPr>
        <p:spPr>
          <a:xfrm>
            <a:off x="3567396" y="2522046"/>
            <a:ext cx="1630045" cy="635000"/>
          </a:xfrm>
          <a:prstGeom prst="rect">
            <a:avLst/>
          </a:prstGeom>
        </p:spPr>
        <p:txBody>
          <a:bodyPr vert="horz" wrap="square" lIns="0" tIns="12700" rIns="0" bIns="0" rtlCol="0">
            <a:spAutoFit/>
          </a:bodyPr>
          <a:lstStyle/>
          <a:p>
            <a:pPr marL="137160" marR="5080" indent="-125095">
              <a:lnSpc>
                <a:spcPct val="100000"/>
              </a:lnSpc>
              <a:spcBef>
                <a:spcPts val="100"/>
              </a:spcBef>
            </a:pPr>
            <a:r>
              <a:rPr sz="2000" b="1" spc="0" dirty="0">
                <a:solidFill>
                  <a:srgbClr val="FFFF00"/>
                </a:solidFill>
                <a:latin typeface="Arial"/>
                <a:cs typeface="Arial"/>
              </a:rPr>
              <a:t>C</a:t>
            </a:r>
            <a:r>
              <a:rPr sz="2000" b="1" dirty="0">
                <a:solidFill>
                  <a:srgbClr val="FFFF00"/>
                </a:solidFill>
                <a:latin typeface="Arial"/>
                <a:cs typeface="Arial"/>
              </a:rPr>
              <a:t>o</a:t>
            </a:r>
            <a:r>
              <a:rPr sz="2000" b="1" spc="-10" dirty="0">
                <a:solidFill>
                  <a:srgbClr val="FFFF00"/>
                </a:solidFill>
                <a:latin typeface="Arial"/>
                <a:cs typeface="Arial"/>
              </a:rPr>
              <a:t>ll</a:t>
            </a:r>
            <a:r>
              <a:rPr sz="2000" b="1" spc="-5" dirty="0">
                <a:solidFill>
                  <a:srgbClr val="FFFF00"/>
                </a:solidFill>
                <a:latin typeface="Arial"/>
                <a:cs typeface="Arial"/>
              </a:rPr>
              <a:t>a</a:t>
            </a:r>
            <a:r>
              <a:rPr sz="2000" b="1" dirty="0">
                <a:solidFill>
                  <a:srgbClr val="FFFF00"/>
                </a:solidFill>
                <a:latin typeface="Arial"/>
                <a:cs typeface="Arial"/>
              </a:rPr>
              <a:t>bo</a:t>
            </a:r>
            <a:r>
              <a:rPr sz="2000" b="1" spc="-5" dirty="0">
                <a:solidFill>
                  <a:srgbClr val="FFFF00"/>
                </a:solidFill>
                <a:latin typeface="Arial"/>
                <a:cs typeface="Arial"/>
              </a:rPr>
              <a:t>rat</a:t>
            </a:r>
            <a:r>
              <a:rPr sz="2000" b="1" dirty="0">
                <a:solidFill>
                  <a:srgbClr val="FFFF00"/>
                </a:solidFill>
                <a:latin typeface="Arial"/>
                <a:cs typeface="Arial"/>
              </a:rPr>
              <a:t>i</a:t>
            </a:r>
            <a:r>
              <a:rPr sz="2000" b="1" spc="-30" dirty="0">
                <a:solidFill>
                  <a:srgbClr val="FFFF00"/>
                </a:solidFill>
                <a:latin typeface="Arial"/>
                <a:cs typeface="Arial"/>
              </a:rPr>
              <a:t>v</a:t>
            </a:r>
            <a:r>
              <a:rPr sz="2000" b="1" dirty="0">
                <a:solidFill>
                  <a:srgbClr val="FFFF00"/>
                </a:solidFill>
                <a:latin typeface="Arial"/>
                <a:cs typeface="Arial"/>
              </a:rPr>
              <a:t>e  </a:t>
            </a:r>
            <a:r>
              <a:rPr sz="2000" b="1" spc="-5" dirty="0">
                <a:solidFill>
                  <a:srgbClr val="FFFF00"/>
                </a:solidFill>
                <a:latin typeface="Arial"/>
                <a:cs typeface="Arial"/>
              </a:rPr>
              <a:t>Leadership</a:t>
            </a:r>
            <a:endParaRPr sz="2000">
              <a:latin typeface="Arial"/>
              <a:cs typeface="Arial"/>
            </a:endParaRPr>
          </a:p>
        </p:txBody>
      </p:sp>
      <p:sp>
        <p:nvSpPr>
          <p:cNvPr id="19" name="object 19"/>
          <p:cNvSpPr/>
          <p:nvPr/>
        </p:nvSpPr>
        <p:spPr>
          <a:xfrm>
            <a:off x="7612589" y="6379461"/>
            <a:ext cx="1526838" cy="452628"/>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838" y="701901"/>
            <a:ext cx="4137025" cy="695960"/>
          </a:xfrm>
          <a:prstGeom prst="rect">
            <a:avLst/>
          </a:prstGeom>
        </p:spPr>
        <p:txBody>
          <a:bodyPr vert="horz" wrap="square" lIns="0" tIns="12700" rIns="0" bIns="0" rtlCol="0">
            <a:spAutoFit/>
          </a:bodyPr>
          <a:lstStyle/>
          <a:p>
            <a:pPr marL="12700">
              <a:lnSpc>
                <a:spcPct val="100000"/>
              </a:lnSpc>
              <a:spcBef>
                <a:spcPts val="100"/>
              </a:spcBef>
            </a:pPr>
            <a:r>
              <a:rPr sz="4400" b="1" spc="-5" dirty="0">
                <a:latin typeface="Times New Roman"/>
                <a:cs typeface="Times New Roman"/>
              </a:rPr>
              <a:t>Three</a:t>
            </a:r>
            <a:r>
              <a:rPr sz="4400" b="1" spc="-75" dirty="0">
                <a:latin typeface="Times New Roman"/>
                <a:cs typeface="Times New Roman"/>
              </a:rPr>
              <a:t> </a:t>
            </a:r>
            <a:r>
              <a:rPr sz="4400" b="1" spc="-5" dirty="0">
                <a:latin typeface="Times New Roman"/>
                <a:cs typeface="Times New Roman"/>
              </a:rPr>
              <a:t>Questions:</a:t>
            </a:r>
            <a:endParaRPr sz="4400">
              <a:latin typeface="Times New Roman"/>
              <a:cs typeface="Times New Roman"/>
            </a:endParaRPr>
          </a:p>
        </p:txBody>
      </p:sp>
      <p:sp>
        <p:nvSpPr>
          <p:cNvPr id="3" name="object 3"/>
          <p:cNvSpPr txBox="1"/>
          <p:nvPr/>
        </p:nvSpPr>
        <p:spPr>
          <a:xfrm>
            <a:off x="707542" y="1847875"/>
            <a:ext cx="6716395" cy="2412365"/>
          </a:xfrm>
          <a:prstGeom prst="rect">
            <a:avLst/>
          </a:prstGeom>
        </p:spPr>
        <p:txBody>
          <a:bodyPr vert="horz" wrap="square" lIns="0" tIns="12700" rIns="0" bIns="0" rtlCol="0">
            <a:spAutoFit/>
          </a:bodyPr>
          <a:lstStyle/>
          <a:p>
            <a:pPr marL="12700">
              <a:lnSpc>
                <a:spcPct val="100000"/>
              </a:lnSpc>
              <a:spcBef>
                <a:spcPts val="100"/>
              </a:spcBef>
            </a:pPr>
            <a:r>
              <a:rPr sz="2800" spc="-15" dirty="0">
                <a:latin typeface="Times New Roman"/>
                <a:cs typeface="Times New Roman"/>
              </a:rPr>
              <a:t>Innovating</a:t>
            </a:r>
            <a:r>
              <a:rPr sz="2800" spc="-145" dirty="0">
                <a:latin typeface="Times New Roman"/>
                <a:cs typeface="Times New Roman"/>
              </a:rPr>
              <a:t> </a:t>
            </a:r>
            <a:r>
              <a:rPr sz="2800" spc="-20" dirty="0">
                <a:latin typeface="Times New Roman"/>
                <a:cs typeface="Times New Roman"/>
              </a:rPr>
              <a:t>What?</a:t>
            </a:r>
            <a:endParaRPr sz="2800">
              <a:latin typeface="Times New Roman"/>
              <a:cs typeface="Times New Roman"/>
            </a:endParaRPr>
          </a:p>
          <a:p>
            <a:pPr>
              <a:lnSpc>
                <a:spcPct val="100000"/>
              </a:lnSpc>
              <a:spcBef>
                <a:spcPts val="40"/>
              </a:spcBef>
            </a:pPr>
            <a:endParaRPr sz="4200">
              <a:latin typeface="Times New Roman"/>
              <a:cs typeface="Times New Roman"/>
            </a:endParaRPr>
          </a:p>
          <a:p>
            <a:pPr marL="1841500">
              <a:lnSpc>
                <a:spcPct val="100000"/>
              </a:lnSpc>
            </a:pPr>
            <a:r>
              <a:rPr sz="2800" spc="-15" dirty="0">
                <a:latin typeface="Times New Roman"/>
                <a:cs typeface="Times New Roman"/>
              </a:rPr>
              <a:t>Diversifying</a:t>
            </a:r>
            <a:r>
              <a:rPr sz="2800" spc="-30" dirty="0">
                <a:latin typeface="Times New Roman"/>
                <a:cs typeface="Times New Roman"/>
              </a:rPr>
              <a:t> </a:t>
            </a:r>
            <a:r>
              <a:rPr sz="2800" spc="-20" dirty="0">
                <a:latin typeface="Times New Roman"/>
                <a:cs typeface="Times New Roman"/>
              </a:rPr>
              <a:t>How?</a:t>
            </a:r>
            <a:endParaRPr sz="2800">
              <a:latin typeface="Times New Roman"/>
              <a:cs typeface="Times New Roman"/>
            </a:endParaRPr>
          </a:p>
          <a:p>
            <a:pPr>
              <a:lnSpc>
                <a:spcPct val="100000"/>
              </a:lnSpc>
              <a:spcBef>
                <a:spcPts val="45"/>
              </a:spcBef>
            </a:pPr>
            <a:endParaRPr sz="3300">
              <a:latin typeface="Times New Roman"/>
              <a:cs typeface="Times New Roman"/>
            </a:endParaRPr>
          </a:p>
          <a:p>
            <a:pPr marL="3670300">
              <a:lnSpc>
                <a:spcPct val="100000"/>
              </a:lnSpc>
              <a:spcBef>
                <a:spcPts val="5"/>
              </a:spcBef>
            </a:pPr>
            <a:r>
              <a:rPr sz="2800" spc="-30" dirty="0">
                <a:latin typeface="Times New Roman"/>
                <a:cs typeface="Times New Roman"/>
              </a:rPr>
              <a:t>Transitioning</a:t>
            </a:r>
            <a:r>
              <a:rPr sz="2800" spc="-204" dirty="0">
                <a:latin typeface="Times New Roman"/>
                <a:cs typeface="Times New Roman"/>
              </a:rPr>
              <a:t> </a:t>
            </a:r>
            <a:r>
              <a:rPr sz="2800" spc="-25" dirty="0">
                <a:latin typeface="Times New Roman"/>
                <a:cs typeface="Times New Roman"/>
              </a:rPr>
              <a:t>Where?</a:t>
            </a:r>
            <a:endParaRPr sz="2800">
              <a:latin typeface="Times New Roman"/>
              <a:cs typeface="Times New Roman"/>
            </a:endParaRPr>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3842" y="701901"/>
            <a:ext cx="4375150" cy="695960"/>
          </a:xfrm>
          <a:prstGeom prst="rect">
            <a:avLst/>
          </a:prstGeom>
        </p:spPr>
        <p:txBody>
          <a:bodyPr vert="horz" wrap="square" lIns="0" tIns="12700" rIns="0" bIns="0" rtlCol="0">
            <a:spAutoFit/>
          </a:bodyPr>
          <a:lstStyle/>
          <a:p>
            <a:pPr marL="12700">
              <a:lnSpc>
                <a:spcPct val="100000"/>
              </a:lnSpc>
              <a:spcBef>
                <a:spcPts val="100"/>
              </a:spcBef>
            </a:pPr>
            <a:r>
              <a:rPr sz="4400" b="1" spc="-5" dirty="0">
                <a:latin typeface="Times New Roman"/>
                <a:cs typeface="Times New Roman"/>
              </a:rPr>
              <a:t>Innovating</a:t>
            </a:r>
            <a:r>
              <a:rPr sz="4400" b="1" spc="-155" dirty="0">
                <a:latin typeface="Times New Roman"/>
                <a:cs typeface="Times New Roman"/>
              </a:rPr>
              <a:t> </a:t>
            </a:r>
            <a:r>
              <a:rPr sz="4400" b="1" spc="-5" dirty="0">
                <a:latin typeface="Times New Roman"/>
                <a:cs typeface="Times New Roman"/>
              </a:rPr>
              <a:t>What?</a:t>
            </a:r>
            <a:endParaRPr sz="4400">
              <a:latin typeface="Times New Roman"/>
              <a:cs typeface="Times New Roman"/>
            </a:endParaRPr>
          </a:p>
        </p:txBody>
      </p:sp>
      <p:sp>
        <p:nvSpPr>
          <p:cNvPr id="3" name="object 3"/>
          <p:cNvSpPr txBox="1"/>
          <p:nvPr/>
        </p:nvSpPr>
        <p:spPr>
          <a:xfrm>
            <a:off x="707542" y="1847875"/>
            <a:ext cx="5086985" cy="3364865"/>
          </a:xfrm>
          <a:prstGeom prst="rect">
            <a:avLst/>
          </a:prstGeom>
        </p:spPr>
        <p:txBody>
          <a:bodyPr vert="horz" wrap="square" lIns="0" tIns="12700" rIns="0" bIns="0" rtlCol="0">
            <a:spAutoFit/>
          </a:bodyPr>
          <a:lstStyle/>
          <a:p>
            <a:pPr marL="12700">
              <a:lnSpc>
                <a:spcPct val="100000"/>
              </a:lnSpc>
              <a:spcBef>
                <a:spcPts val="100"/>
              </a:spcBef>
            </a:pPr>
            <a:r>
              <a:rPr sz="2800" spc="-15" dirty="0">
                <a:latin typeface="Times New Roman"/>
                <a:cs typeface="Times New Roman"/>
              </a:rPr>
              <a:t>How </a:t>
            </a:r>
            <a:r>
              <a:rPr sz="2800" spc="-80" dirty="0">
                <a:latin typeface="Times New Roman"/>
                <a:cs typeface="Times New Roman"/>
              </a:rPr>
              <a:t>“We” </a:t>
            </a:r>
            <a:r>
              <a:rPr sz="2800" spc="-20" dirty="0">
                <a:latin typeface="Times New Roman"/>
                <a:cs typeface="Times New Roman"/>
              </a:rPr>
              <a:t>Consider</a:t>
            </a:r>
            <a:r>
              <a:rPr sz="2800" dirty="0">
                <a:latin typeface="Times New Roman"/>
                <a:cs typeface="Times New Roman"/>
              </a:rPr>
              <a:t> </a:t>
            </a:r>
            <a:r>
              <a:rPr sz="2800" spc="-15" dirty="0">
                <a:latin typeface="Times New Roman"/>
                <a:cs typeface="Times New Roman"/>
              </a:rPr>
              <a:t>“Us”</a:t>
            </a:r>
            <a:endParaRPr sz="2800">
              <a:latin typeface="Times New Roman"/>
              <a:cs typeface="Times New Roman"/>
            </a:endParaRPr>
          </a:p>
          <a:p>
            <a:pPr>
              <a:lnSpc>
                <a:spcPct val="100000"/>
              </a:lnSpc>
              <a:spcBef>
                <a:spcPts val="40"/>
              </a:spcBef>
            </a:pPr>
            <a:endParaRPr sz="4200">
              <a:latin typeface="Times New Roman"/>
              <a:cs typeface="Times New Roman"/>
            </a:endParaRPr>
          </a:p>
          <a:p>
            <a:pPr marL="12700">
              <a:lnSpc>
                <a:spcPct val="100000"/>
              </a:lnSpc>
            </a:pPr>
            <a:r>
              <a:rPr sz="2800" spc="-15" dirty="0">
                <a:latin typeface="Times New Roman"/>
                <a:cs typeface="Times New Roman"/>
              </a:rPr>
              <a:t>How </a:t>
            </a:r>
            <a:r>
              <a:rPr sz="2800" spc="-125" dirty="0">
                <a:latin typeface="Times New Roman"/>
                <a:cs typeface="Times New Roman"/>
              </a:rPr>
              <a:t>We </a:t>
            </a:r>
            <a:r>
              <a:rPr sz="2800" spc="-20" dirty="0">
                <a:latin typeface="Times New Roman"/>
                <a:cs typeface="Times New Roman"/>
              </a:rPr>
              <a:t>“See” </a:t>
            </a:r>
            <a:r>
              <a:rPr sz="2800" spc="-10" dirty="0">
                <a:latin typeface="Times New Roman"/>
                <a:cs typeface="Times New Roman"/>
              </a:rPr>
              <a:t>Our</a:t>
            </a:r>
            <a:r>
              <a:rPr sz="2800" spc="-30" dirty="0">
                <a:latin typeface="Times New Roman"/>
                <a:cs typeface="Times New Roman"/>
              </a:rPr>
              <a:t> </a:t>
            </a:r>
            <a:r>
              <a:rPr sz="2800" spc="-20" dirty="0">
                <a:latin typeface="Times New Roman"/>
                <a:cs typeface="Times New Roman"/>
              </a:rPr>
              <a:t>Region</a:t>
            </a:r>
            <a:endParaRPr sz="2800">
              <a:latin typeface="Times New Roman"/>
              <a:cs typeface="Times New Roman"/>
            </a:endParaRPr>
          </a:p>
          <a:p>
            <a:pPr>
              <a:lnSpc>
                <a:spcPct val="100000"/>
              </a:lnSpc>
              <a:spcBef>
                <a:spcPts val="30"/>
              </a:spcBef>
            </a:pPr>
            <a:endParaRPr sz="2850">
              <a:latin typeface="Times New Roman"/>
              <a:cs typeface="Times New Roman"/>
            </a:endParaRPr>
          </a:p>
          <a:p>
            <a:pPr marL="12700">
              <a:lnSpc>
                <a:spcPct val="100000"/>
              </a:lnSpc>
            </a:pPr>
            <a:r>
              <a:rPr sz="2800" spc="-15" dirty="0">
                <a:latin typeface="Times New Roman"/>
                <a:cs typeface="Times New Roman"/>
              </a:rPr>
              <a:t>How </a:t>
            </a:r>
            <a:r>
              <a:rPr sz="2800" spc="-125" dirty="0">
                <a:latin typeface="Times New Roman"/>
                <a:cs typeface="Times New Roman"/>
              </a:rPr>
              <a:t>We </a:t>
            </a:r>
            <a:r>
              <a:rPr sz="2800" spc="-15" dirty="0">
                <a:latin typeface="Times New Roman"/>
                <a:cs typeface="Times New Roman"/>
              </a:rPr>
              <a:t>“Consider” </a:t>
            </a:r>
            <a:r>
              <a:rPr sz="2800" spc="-10" dirty="0">
                <a:latin typeface="Times New Roman"/>
                <a:cs typeface="Times New Roman"/>
              </a:rPr>
              <a:t>Our</a:t>
            </a:r>
            <a:r>
              <a:rPr sz="2800" spc="-65" dirty="0">
                <a:latin typeface="Times New Roman"/>
                <a:cs typeface="Times New Roman"/>
              </a:rPr>
              <a:t> </a:t>
            </a:r>
            <a:r>
              <a:rPr sz="2800" spc="-15" dirty="0">
                <a:latin typeface="Times New Roman"/>
                <a:cs typeface="Times New Roman"/>
              </a:rPr>
              <a:t>Options</a:t>
            </a:r>
            <a:endParaRPr sz="2800">
              <a:latin typeface="Times New Roman"/>
              <a:cs typeface="Times New Roman"/>
            </a:endParaRPr>
          </a:p>
          <a:p>
            <a:pPr>
              <a:lnSpc>
                <a:spcPct val="100000"/>
              </a:lnSpc>
              <a:spcBef>
                <a:spcPts val="15"/>
              </a:spcBef>
            </a:pPr>
            <a:endParaRPr sz="4050">
              <a:latin typeface="Times New Roman"/>
              <a:cs typeface="Times New Roman"/>
            </a:endParaRPr>
          </a:p>
          <a:p>
            <a:pPr marL="12700">
              <a:lnSpc>
                <a:spcPct val="100000"/>
              </a:lnSpc>
              <a:spcBef>
                <a:spcPts val="5"/>
              </a:spcBef>
            </a:pPr>
            <a:r>
              <a:rPr sz="2800" spc="-15" dirty="0">
                <a:latin typeface="Times New Roman"/>
                <a:cs typeface="Times New Roman"/>
              </a:rPr>
              <a:t>How </a:t>
            </a:r>
            <a:r>
              <a:rPr sz="2800" spc="-125" dirty="0">
                <a:latin typeface="Times New Roman"/>
                <a:cs typeface="Times New Roman"/>
              </a:rPr>
              <a:t>We </a:t>
            </a:r>
            <a:r>
              <a:rPr sz="2800" spc="-10" dirty="0">
                <a:latin typeface="Times New Roman"/>
                <a:cs typeface="Times New Roman"/>
              </a:rPr>
              <a:t>Support The</a:t>
            </a:r>
            <a:r>
              <a:rPr sz="2800" spc="-100" dirty="0">
                <a:latin typeface="Times New Roman"/>
                <a:cs typeface="Times New Roman"/>
              </a:rPr>
              <a:t> </a:t>
            </a:r>
            <a:r>
              <a:rPr sz="2800" spc="-20" dirty="0">
                <a:latin typeface="Times New Roman"/>
                <a:cs typeface="Times New Roman"/>
              </a:rPr>
              <a:t>“Connectors”</a:t>
            </a:r>
            <a:endParaRPr sz="2800">
              <a:latin typeface="Times New Roman"/>
              <a:cs typeface="Times New Roman"/>
            </a:endParaRPr>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09063" y="680692"/>
            <a:ext cx="4476115" cy="695960"/>
          </a:xfrm>
          <a:prstGeom prst="rect">
            <a:avLst/>
          </a:prstGeom>
        </p:spPr>
        <p:txBody>
          <a:bodyPr vert="horz" wrap="square" lIns="0" tIns="12700" rIns="0" bIns="0" rtlCol="0">
            <a:spAutoFit/>
          </a:bodyPr>
          <a:lstStyle/>
          <a:p>
            <a:pPr marL="12700">
              <a:lnSpc>
                <a:spcPct val="100000"/>
              </a:lnSpc>
              <a:spcBef>
                <a:spcPts val="100"/>
              </a:spcBef>
            </a:pPr>
            <a:r>
              <a:rPr sz="4400" b="1" spc="-5" dirty="0">
                <a:latin typeface="Times New Roman"/>
                <a:cs typeface="Times New Roman"/>
              </a:rPr>
              <a:t>Diversifying</a:t>
            </a:r>
            <a:r>
              <a:rPr sz="4400" b="1" spc="-75" dirty="0">
                <a:latin typeface="Times New Roman"/>
                <a:cs typeface="Times New Roman"/>
              </a:rPr>
              <a:t> </a:t>
            </a:r>
            <a:r>
              <a:rPr sz="4400" b="1" spc="-5" dirty="0">
                <a:latin typeface="Times New Roman"/>
                <a:cs typeface="Times New Roman"/>
              </a:rPr>
              <a:t>How?</a:t>
            </a:r>
            <a:endParaRPr sz="4400">
              <a:latin typeface="Times New Roman"/>
              <a:cs typeface="Times New Roman"/>
            </a:endParaRPr>
          </a:p>
        </p:txBody>
      </p:sp>
      <p:sp>
        <p:nvSpPr>
          <p:cNvPr id="3" name="object 3"/>
          <p:cNvSpPr txBox="1"/>
          <p:nvPr/>
        </p:nvSpPr>
        <p:spPr>
          <a:xfrm>
            <a:off x="707541" y="1818148"/>
            <a:ext cx="4419600" cy="3335020"/>
          </a:xfrm>
          <a:prstGeom prst="rect">
            <a:avLst/>
          </a:prstGeom>
        </p:spPr>
        <p:txBody>
          <a:bodyPr vert="horz" wrap="square" lIns="0" tIns="12700" rIns="0" bIns="0" rtlCol="0">
            <a:spAutoFit/>
          </a:bodyPr>
          <a:lstStyle/>
          <a:p>
            <a:pPr marL="12700">
              <a:lnSpc>
                <a:spcPct val="100000"/>
              </a:lnSpc>
              <a:spcBef>
                <a:spcPts val="100"/>
              </a:spcBef>
            </a:pPr>
            <a:r>
              <a:rPr sz="2800" spc="-5" dirty="0">
                <a:latin typeface="Times New Roman"/>
                <a:cs typeface="Times New Roman"/>
              </a:rPr>
              <a:t>In </a:t>
            </a:r>
            <a:r>
              <a:rPr sz="2800" spc="-10" dirty="0">
                <a:latin typeface="Times New Roman"/>
                <a:cs typeface="Times New Roman"/>
              </a:rPr>
              <a:t>Our </a:t>
            </a:r>
            <a:r>
              <a:rPr sz="2800" spc="-40" dirty="0">
                <a:latin typeface="Times New Roman"/>
                <a:cs typeface="Times New Roman"/>
              </a:rPr>
              <a:t>Vision </a:t>
            </a:r>
            <a:r>
              <a:rPr sz="2800" spc="-10" dirty="0">
                <a:latin typeface="Times New Roman"/>
                <a:cs typeface="Times New Roman"/>
              </a:rPr>
              <a:t>of </a:t>
            </a:r>
            <a:r>
              <a:rPr sz="2800" spc="-15" dirty="0">
                <a:latin typeface="Times New Roman"/>
                <a:cs typeface="Times New Roman"/>
              </a:rPr>
              <a:t>the</a:t>
            </a:r>
            <a:r>
              <a:rPr sz="2800" spc="-120" dirty="0">
                <a:latin typeface="Times New Roman"/>
                <a:cs typeface="Times New Roman"/>
              </a:rPr>
              <a:t> </a:t>
            </a:r>
            <a:r>
              <a:rPr sz="2800" spc="-10" dirty="0">
                <a:latin typeface="Times New Roman"/>
                <a:cs typeface="Times New Roman"/>
              </a:rPr>
              <a:t>Future</a:t>
            </a:r>
            <a:endParaRPr sz="2800">
              <a:latin typeface="Times New Roman"/>
              <a:cs typeface="Times New Roman"/>
            </a:endParaRPr>
          </a:p>
          <a:p>
            <a:pPr>
              <a:lnSpc>
                <a:spcPct val="100000"/>
              </a:lnSpc>
              <a:spcBef>
                <a:spcPts val="40"/>
              </a:spcBef>
            </a:pPr>
            <a:endParaRPr sz="3650">
              <a:latin typeface="Times New Roman"/>
              <a:cs typeface="Times New Roman"/>
            </a:endParaRPr>
          </a:p>
          <a:p>
            <a:pPr marL="12700">
              <a:lnSpc>
                <a:spcPct val="100000"/>
              </a:lnSpc>
            </a:pPr>
            <a:r>
              <a:rPr sz="2800" spc="-5" dirty="0">
                <a:latin typeface="Times New Roman"/>
                <a:cs typeface="Times New Roman"/>
              </a:rPr>
              <a:t>In </a:t>
            </a:r>
            <a:r>
              <a:rPr sz="2800" spc="-10" dirty="0">
                <a:latin typeface="Times New Roman"/>
                <a:cs typeface="Times New Roman"/>
              </a:rPr>
              <a:t>Our </a:t>
            </a:r>
            <a:r>
              <a:rPr sz="2800" spc="-15" dirty="0">
                <a:latin typeface="Times New Roman"/>
                <a:cs typeface="Times New Roman"/>
              </a:rPr>
              <a:t>Sense </a:t>
            </a:r>
            <a:r>
              <a:rPr sz="2800" spc="-10" dirty="0">
                <a:latin typeface="Times New Roman"/>
                <a:cs typeface="Times New Roman"/>
              </a:rPr>
              <a:t>of</a:t>
            </a:r>
            <a:r>
              <a:rPr sz="2800" spc="-70" dirty="0">
                <a:latin typeface="Times New Roman"/>
                <a:cs typeface="Times New Roman"/>
              </a:rPr>
              <a:t> </a:t>
            </a:r>
            <a:r>
              <a:rPr sz="2800" spc="-15" dirty="0">
                <a:latin typeface="Times New Roman"/>
                <a:cs typeface="Times New Roman"/>
              </a:rPr>
              <a:t>Possibility</a:t>
            </a:r>
            <a:endParaRPr sz="2800">
              <a:latin typeface="Times New Roman"/>
              <a:cs typeface="Times New Roman"/>
            </a:endParaRPr>
          </a:p>
          <a:p>
            <a:pPr marL="12700" marR="5080">
              <a:lnSpc>
                <a:spcPct val="223200"/>
              </a:lnSpc>
              <a:spcBef>
                <a:spcPts val="100"/>
              </a:spcBef>
            </a:pPr>
            <a:r>
              <a:rPr sz="2800" spc="-5" dirty="0">
                <a:latin typeface="Times New Roman"/>
                <a:cs typeface="Times New Roman"/>
              </a:rPr>
              <a:t>In </a:t>
            </a:r>
            <a:r>
              <a:rPr sz="2800" spc="-10" dirty="0">
                <a:latin typeface="Times New Roman"/>
                <a:cs typeface="Times New Roman"/>
              </a:rPr>
              <a:t>Our </a:t>
            </a:r>
            <a:r>
              <a:rPr sz="2800" spc="-20" dirty="0">
                <a:latin typeface="Times New Roman"/>
                <a:cs typeface="Times New Roman"/>
              </a:rPr>
              <a:t>Actions </a:t>
            </a:r>
            <a:r>
              <a:rPr sz="2800" spc="-15" dirty="0">
                <a:latin typeface="Times New Roman"/>
                <a:cs typeface="Times New Roman"/>
              </a:rPr>
              <a:t>and</a:t>
            </a:r>
            <a:r>
              <a:rPr sz="2800" spc="-405" dirty="0">
                <a:latin typeface="Times New Roman"/>
                <a:cs typeface="Times New Roman"/>
              </a:rPr>
              <a:t> </a:t>
            </a:r>
            <a:r>
              <a:rPr sz="2800" spc="-20" dirty="0">
                <a:latin typeface="Times New Roman"/>
                <a:cs typeface="Times New Roman"/>
              </a:rPr>
              <a:t>Alignments  </a:t>
            </a:r>
            <a:r>
              <a:rPr sz="2800" spc="-5" dirty="0">
                <a:latin typeface="Times New Roman"/>
                <a:cs typeface="Times New Roman"/>
              </a:rPr>
              <a:t>In </a:t>
            </a:r>
            <a:r>
              <a:rPr sz="2800" spc="-15" dirty="0">
                <a:latin typeface="Times New Roman"/>
                <a:cs typeface="Times New Roman"/>
              </a:rPr>
              <a:t>Our </a:t>
            </a:r>
            <a:r>
              <a:rPr sz="2800" spc="-20" dirty="0">
                <a:latin typeface="Times New Roman"/>
                <a:cs typeface="Times New Roman"/>
              </a:rPr>
              <a:t>New</a:t>
            </a:r>
            <a:r>
              <a:rPr sz="2800" spc="-45" dirty="0">
                <a:latin typeface="Times New Roman"/>
                <a:cs typeface="Times New Roman"/>
              </a:rPr>
              <a:t> </a:t>
            </a:r>
            <a:r>
              <a:rPr sz="2800" spc="-20" dirty="0">
                <a:latin typeface="Times New Roman"/>
                <a:cs typeface="Times New Roman"/>
              </a:rPr>
              <a:t>Collaborations</a:t>
            </a:r>
            <a:endParaRPr sz="2800">
              <a:latin typeface="Times New Roman"/>
              <a:cs typeface="Times New Roman"/>
            </a:endParaRPr>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6341" y="2779612"/>
            <a:ext cx="5224145" cy="695960"/>
          </a:xfrm>
          <a:prstGeom prst="rect">
            <a:avLst/>
          </a:prstGeom>
        </p:spPr>
        <p:txBody>
          <a:bodyPr vert="horz" wrap="square" lIns="0" tIns="12700" rIns="0" bIns="0" rtlCol="0">
            <a:spAutoFit/>
          </a:bodyPr>
          <a:lstStyle/>
          <a:p>
            <a:pPr marL="12700">
              <a:lnSpc>
                <a:spcPct val="100000"/>
              </a:lnSpc>
              <a:spcBef>
                <a:spcPts val="100"/>
              </a:spcBef>
            </a:pPr>
            <a:r>
              <a:rPr sz="4400" b="1" spc="-40" dirty="0">
                <a:latin typeface="Times New Roman"/>
                <a:cs typeface="Times New Roman"/>
              </a:rPr>
              <a:t>Transitioning</a:t>
            </a:r>
            <a:r>
              <a:rPr sz="4400" b="1" spc="-240" dirty="0">
                <a:latin typeface="Times New Roman"/>
                <a:cs typeface="Times New Roman"/>
              </a:rPr>
              <a:t> </a:t>
            </a:r>
            <a:r>
              <a:rPr sz="4400" b="1" spc="-20" dirty="0">
                <a:latin typeface="Times New Roman"/>
                <a:cs typeface="Times New Roman"/>
              </a:rPr>
              <a:t>Where?</a:t>
            </a:r>
            <a:endParaRPr sz="4400">
              <a:latin typeface="Times New Roman"/>
              <a:cs typeface="Times New Roman"/>
            </a:endParaRPr>
          </a:p>
        </p:txBody>
      </p:sp>
      <p:sp>
        <p:nvSpPr>
          <p:cNvPr id="3" name="object 3"/>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8222" y="1228011"/>
            <a:ext cx="9031205" cy="45608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4" name="object 4"/>
          <p:cNvSpPr/>
          <p:nvPr/>
        </p:nvSpPr>
        <p:spPr>
          <a:xfrm>
            <a:off x="7539228" y="6379461"/>
            <a:ext cx="1600200" cy="457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 y="805390"/>
            <a:ext cx="894778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84A161"/>
                </a:solidFill>
                <a:latin typeface="Times New Roman"/>
                <a:cs typeface="Times New Roman"/>
              </a:rPr>
              <a:t>Five Conditions </a:t>
            </a:r>
            <a:r>
              <a:rPr sz="3600" b="1" dirty="0">
                <a:solidFill>
                  <a:srgbClr val="84A161"/>
                </a:solidFill>
                <a:latin typeface="Times New Roman"/>
                <a:cs typeface="Times New Roman"/>
              </a:rPr>
              <a:t>for </a:t>
            </a:r>
            <a:r>
              <a:rPr sz="3600" b="1" spc="-5" dirty="0">
                <a:solidFill>
                  <a:srgbClr val="84A161"/>
                </a:solidFill>
                <a:latin typeface="Times New Roman"/>
                <a:cs typeface="Times New Roman"/>
              </a:rPr>
              <a:t>Collective Impact</a:t>
            </a:r>
            <a:r>
              <a:rPr sz="3600" b="1" spc="-30" dirty="0">
                <a:solidFill>
                  <a:srgbClr val="84A161"/>
                </a:solidFill>
                <a:latin typeface="Times New Roman"/>
                <a:cs typeface="Times New Roman"/>
              </a:rPr>
              <a:t> </a:t>
            </a:r>
            <a:r>
              <a:rPr sz="3600" b="1" spc="-5" dirty="0">
                <a:solidFill>
                  <a:srgbClr val="84A161"/>
                </a:solidFill>
                <a:latin typeface="Times New Roman"/>
                <a:cs typeface="Times New Roman"/>
              </a:rPr>
              <a:t>Success</a:t>
            </a:r>
            <a:endParaRPr sz="3600">
              <a:latin typeface="Times New Roman"/>
              <a:cs typeface="Times New Roman"/>
            </a:endParaRPr>
          </a:p>
        </p:txBody>
      </p:sp>
      <p:sp>
        <p:nvSpPr>
          <p:cNvPr id="3" name="object 3"/>
          <p:cNvSpPr txBox="1"/>
          <p:nvPr/>
        </p:nvSpPr>
        <p:spPr>
          <a:xfrm>
            <a:off x="707542" y="1829955"/>
            <a:ext cx="6983095" cy="3686175"/>
          </a:xfrm>
          <a:prstGeom prst="rect">
            <a:avLst/>
          </a:prstGeom>
        </p:spPr>
        <p:txBody>
          <a:bodyPr vert="horz" wrap="square" lIns="0" tIns="43180" rIns="0" bIns="0" rtlCol="0">
            <a:spAutoFit/>
          </a:bodyPr>
          <a:lstStyle/>
          <a:p>
            <a:pPr marL="583565" indent="-570865">
              <a:lnSpc>
                <a:spcPct val="100000"/>
              </a:lnSpc>
              <a:spcBef>
                <a:spcPts val="340"/>
              </a:spcBef>
              <a:buAutoNum type="romanUcPeriod"/>
              <a:tabLst>
                <a:tab pos="582930" algn="l"/>
                <a:tab pos="583565" algn="l"/>
              </a:tabLst>
            </a:pPr>
            <a:r>
              <a:rPr sz="2800" spc="-30" dirty="0">
                <a:latin typeface="Times New Roman"/>
                <a:cs typeface="Times New Roman"/>
              </a:rPr>
              <a:t>Common</a:t>
            </a:r>
            <a:r>
              <a:rPr sz="2800" spc="-305" dirty="0">
                <a:latin typeface="Times New Roman"/>
                <a:cs typeface="Times New Roman"/>
              </a:rPr>
              <a:t> </a:t>
            </a:r>
            <a:r>
              <a:rPr sz="2800" spc="-15" dirty="0">
                <a:latin typeface="Times New Roman"/>
                <a:cs typeface="Times New Roman"/>
              </a:rPr>
              <a:t>Agenda</a:t>
            </a:r>
            <a:endParaRPr sz="2800">
              <a:latin typeface="Times New Roman"/>
              <a:cs typeface="Times New Roman"/>
            </a:endParaRPr>
          </a:p>
          <a:p>
            <a:pPr marL="378460">
              <a:lnSpc>
                <a:spcPct val="100000"/>
              </a:lnSpc>
              <a:spcBef>
                <a:spcPts val="204"/>
              </a:spcBef>
            </a:pPr>
            <a:r>
              <a:rPr sz="2400" spc="-550" dirty="0">
                <a:latin typeface="Wingdings"/>
                <a:cs typeface="Wingdings"/>
              </a:rPr>
              <a:t>§ </a:t>
            </a:r>
            <a:r>
              <a:rPr sz="2400" spc="-5" dirty="0">
                <a:latin typeface="Times New Roman"/>
                <a:cs typeface="Times New Roman"/>
              </a:rPr>
              <a:t>Shared vision </a:t>
            </a:r>
            <a:r>
              <a:rPr sz="2400" dirty="0">
                <a:latin typeface="Times New Roman"/>
                <a:cs typeface="Times New Roman"/>
              </a:rPr>
              <a:t>for</a:t>
            </a:r>
            <a:r>
              <a:rPr sz="2400" spc="-335" dirty="0">
                <a:latin typeface="Times New Roman"/>
                <a:cs typeface="Times New Roman"/>
              </a:rPr>
              <a:t> </a:t>
            </a:r>
            <a:r>
              <a:rPr sz="2400" spc="-5" dirty="0">
                <a:latin typeface="Times New Roman"/>
                <a:cs typeface="Times New Roman"/>
              </a:rPr>
              <a:t>change</a:t>
            </a:r>
            <a:endParaRPr sz="2400">
              <a:latin typeface="Times New Roman"/>
              <a:cs typeface="Times New Roman"/>
            </a:endParaRPr>
          </a:p>
          <a:p>
            <a:pPr>
              <a:lnSpc>
                <a:spcPct val="100000"/>
              </a:lnSpc>
              <a:spcBef>
                <a:spcPts val="20"/>
              </a:spcBef>
            </a:pPr>
            <a:endParaRPr sz="2900">
              <a:latin typeface="Times New Roman"/>
              <a:cs typeface="Times New Roman"/>
            </a:endParaRPr>
          </a:p>
          <a:p>
            <a:pPr marL="583565" indent="-570865">
              <a:lnSpc>
                <a:spcPct val="100000"/>
              </a:lnSpc>
              <a:buAutoNum type="romanUcPeriod" startAt="2"/>
              <a:tabLst>
                <a:tab pos="582930" algn="l"/>
                <a:tab pos="583565" algn="l"/>
              </a:tabLst>
            </a:pPr>
            <a:r>
              <a:rPr sz="2800" spc="-20" dirty="0">
                <a:latin typeface="Times New Roman"/>
                <a:cs typeface="Times New Roman"/>
              </a:rPr>
              <a:t>Mutually Reinforcing</a:t>
            </a:r>
            <a:r>
              <a:rPr sz="2800" spc="-350" dirty="0">
                <a:latin typeface="Times New Roman"/>
                <a:cs typeface="Times New Roman"/>
              </a:rPr>
              <a:t> </a:t>
            </a:r>
            <a:r>
              <a:rPr sz="2800" spc="-20" dirty="0">
                <a:latin typeface="Times New Roman"/>
                <a:cs typeface="Times New Roman"/>
              </a:rPr>
              <a:t>Activities</a:t>
            </a:r>
            <a:endParaRPr sz="2800">
              <a:latin typeface="Times New Roman"/>
              <a:cs typeface="Times New Roman"/>
            </a:endParaRPr>
          </a:p>
          <a:p>
            <a:pPr marL="378460">
              <a:lnSpc>
                <a:spcPct val="100000"/>
              </a:lnSpc>
              <a:spcBef>
                <a:spcPts val="204"/>
              </a:spcBef>
            </a:pPr>
            <a:r>
              <a:rPr sz="2400" spc="-550" dirty="0">
                <a:latin typeface="Wingdings"/>
                <a:cs typeface="Wingdings"/>
              </a:rPr>
              <a:t>§ </a:t>
            </a:r>
            <a:r>
              <a:rPr sz="2400" spc="-10" dirty="0">
                <a:latin typeface="Times New Roman"/>
                <a:cs typeface="Times New Roman"/>
              </a:rPr>
              <a:t>Differentiated, </a:t>
            </a:r>
            <a:r>
              <a:rPr sz="2400" dirty="0">
                <a:latin typeface="Times New Roman"/>
                <a:cs typeface="Times New Roman"/>
              </a:rPr>
              <a:t>but </a:t>
            </a:r>
            <a:r>
              <a:rPr sz="2400" spc="-5" dirty="0">
                <a:latin typeface="Times New Roman"/>
                <a:cs typeface="Times New Roman"/>
              </a:rPr>
              <a:t>still</a:t>
            </a:r>
            <a:r>
              <a:rPr sz="2400" spc="-409" dirty="0">
                <a:latin typeface="Times New Roman"/>
                <a:cs typeface="Times New Roman"/>
              </a:rPr>
              <a:t> </a:t>
            </a:r>
            <a:r>
              <a:rPr sz="2400" spc="-5" dirty="0">
                <a:latin typeface="Times New Roman"/>
                <a:cs typeface="Times New Roman"/>
              </a:rPr>
              <a:t>coordinated</a:t>
            </a:r>
            <a:endParaRPr sz="2400">
              <a:latin typeface="Times New Roman"/>
              <a:cs typeface="Times New Roman"/>
            </a:endParaRPr>
          </a:p>
          <a:p>
            <a:pPr>
              <a:lnSpc>
                <a:spcPct val="100000"/>
              </a:lnSpc>
              <a:spcBef>
                <a:spcPts val="20"/>
              </a:spcBef>
            </a:pPr>
            <a:endParaRPr sz="2900">
              <a:latin typeface="Times New Roman"/>
              <a:cs typeface="Times New Roman"/>
            </a:endParaRPr>
          </a:p>
          <a:p>
            <a:pPr marL="583565" indent="-570865">
              <a:lnSpc>
                <a:spcPct val="100000"/>
              </a:lnSpc>
              <a:buAutoNum type="romanUcPeriod" startAt="3"/>
              <a:tabLst>
                <a:tab pos="583565" algn="l"/>
              </a:tabLst>
            </a:pPr>
            <a:r>
              <a:rPr sz="2800" spc="-20" dirty="0">
                <a:latin typeface="Times New Roman"/>
                <a:cs typeface="Times New Roman"/>
              </a:rPr>
              <a:t>Backbone</a:t>
            </a:r>
            <a:r>
              <a:rPr sz="2800" spc="-35" dirty="0">
                <a:latin typeface="Times New Roman"/>
                <a:cs typeface="Times New Roman"/>
              </a:rPr>
              <a:t> </a:t>
            </a:r>
            <a:r>
              <a:rPr sz="2800" spc="-30" dirty="0">
                <a:latin typeface="Times New Roman"/>
                <a:cs typeface="Times New Roman"/>
              </a:rPr>
              <a:t>Organization</a:t>
            </a:r>
            <a:endParaRPr sz="2800">
              <a:latin typeface="Times New Roman"/>
              <a:cs typeface="Times New Roman"/>
            </a:endParaRPr>
          </a:p>
          <a:p>
            <a:pPr marL="949325" marR="5080" indent="-570865">
              <a:lnSpc>
                <a:spcPts val="2700"/>
              </a:lnSpc>
              <a:spcBef>
                <a:spcPts val="280"/>
              </a:spcBef>
            </a:pPr>
            <a:r>
              <a:rPr sz="2400" spc="-550" dirty="0">
                <a:latin typeface="Wingdings"/>
                <a:cs typeface="Wingdings"/>
              </a:rPr>
              <a:t>§ </a:t>
            </a:r>
            <a:r>
              <a:rPr sz="2400" spc="-5" dirty="0">
                <a:latin typeface="Times New Roman"/>
                <a:cs typeface="Times New Roman"/>
              </a:rPr>
              <a:t>Serves entire </a:t>
            </a:r>
            <a:r>
              <a:rPr sz="2400" spc="-10" dirty="0">
                <a:latin typeface="Times New Roman"/>
                <a:cs typeface="Times New Roman"/>
              </a:rPr>
              <a:t>initiative, </a:t>
            </a:r>
            <a:r>
              <a:rPr sz="2400" spc="-5" dirty="0">
                <a:latin typeface="Times New Roman"/>
                <a:cs typeface="Times New Roman"/>
              </a:rPr>
              <a:t>coordinating participating  </a:t>
            </a:r>
            <a:r>
              <a:rPr sz="2400" spc="-10" dirty="0">
                <a:latin typeface="Times New Roman"/>
                <a:cs typeface="Times New Roman"/>
              </a:rPr>
              <a:t>organizations, firms </a:t>
            </a:r>
            <a:r>
              <a:rPr sz="2400" spc="-5" dirty="0">
                <a:latin typeface="Times New Roman"/>
                <a:cs typeface="Times New Roman"/>
              </a:rPr>
              <a:t>and</a:t>
            </a:r>
            <a:r>
              <a:rPr sz="2400" spc="-15" dirty="0">
                <a:latin typeface="Times New Roman"/>
                <a:cs typeface="Times New Roman"/>
              </a:rPr>
              <a:t> </a:t>
            </a:r>
            <a:r>
              <a:rPr sz="2400" spc="-5" dirty="0">
                <a:latin typeface="Times New Roman"/>
                <a:cs typeface="Times New Roman"/>
              </a:rPr>
              <a:t>agencies</a:t>
            </a:r>
            <a:endParaRPr sz="2400">
              <a:latin typeface="Times New Roman"/>
              <a:cs typeface="Times New Roman"/>
            </a:endParaRPr>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4164" y="480716"/>
            <a:ext cx="6713220" cy="1244600"/>
          </a:xfrm>
          <a:prstGeom prst="rect">
            <a:avLst/>
          </a:prstGeom>
        </p:spPr>
        <p:txBody>
          <a:bodyPr vert="horz" wrap="square" lIns="0" tIns="12700" rIns="0" bIns="0" rtlCol="0">
            <a:spAutoFit/>
          </a:bodyPr>
          <a:lstStyle/>
          <a:p>
            <a:pPr marL="12700" marR="5080" indent="1097280">
              <a:lnSpc>
                <a:spcPct val="111100"/>
              </a:lnSpc>
              <a:spcBef>
                <a:spcPts val="100"/>
              </a:spcBef>
            </a:pPr>
            <a:r>
              <a:rPr sz="3600" b="1" spc="-5" dirty="0">
                <a:solidFill>
                  <a:srgbClr val="84A161"/>
                </a:solidFill>
                <a:latin typeface="Times New Roman"/>
                <a:cs typeface="Times New Roman"/>
              </a:rPr>
              <a:t>Five Conditions </a:t>
            </a:r>
            <a:r>
              <a:rPr sz="3600" b="1" dirty="0">
                <a:solidFill>
                  <a:srgbClr val="84A161"/>
                </a:solidFill>
                <a:latin typeface="Times New Roman"/>
                <a:cs typeface="Times New Roman"/>
              </a:rPr>
              <a:t>for  </a:t>
            </a:r>
            <a:r>
              <a:rPr sz="3600" b="1" spc="-5" dirty="0">
                <a:solidFill>
                  <a:srgbClr val="84A161"/>
                </a:solidFill>
                <a:latin typeface="Times New Roman"/>
                <a:cs typeface="Times New Roman"/>
              </a:rPr>
              <a:t>Collective Impact Success</a:t>
            </a:r>
            <a:r>
              <a:rPr sz="3600" b="1" spc="-35" dirty="0">
                <a:solidFill>
                  <a:srgbClr val="84A161"/>
                </a:solidFill>
                <a:latin typeface="Times New Roman"/>
                <a:cs typeface="Times New Roman"/>
              </a:rPr>
              <a:t> </a:t>
            </a:r>
            <a:r>
              <a:rPr sz="3600" b="1" spc="-5" dirty="0">
                <a:solidFill>
                  <a:srgbClr val="84A161"/>
                </a:solidFill>
                <a:latin typeface="Times New Roman"/>
                <a:cs typeface="Times New Roman"/>
              </a:rPr>
              <a:t>(cont’d)</a:t>
            </a:r>
            <a:endParaRPr sz="3600">
              <a:latin typeface="Times New Roman"/>
              <a:cs typeface="Times New Roman"/>
            </a:endParaRPr>
          </a:p>
        </p:txBody>
      </p:sp>
      <p:sp>
        <p:nvSpPr>
          <p:cNvPr id="3" name="object 3"/>
          <p:cNvSpPr txBox="1"/>
          <p:nvPr/>
        </p:nvSpPr>
        <p:spPr>
          <a:xfrm>
            <a:off x="707542" y="1829955"/>
            <a:ext cx="7187565" cy="2441575"/>
          </a:xfrm>
          <a:prstGeom prst="rect">
            <a:avLst/>
          </a:prstGeom>
        </p:spPr>
        <p:txBody>
          <a:bodyPr vert="horz" wrap="square" lIns="0" tIns="43180" rIns="0" bIns="0" rtlCol="0">
            <a:spAutoFit/>
          </a:bodyPr>
          <a:lstStyle/>
          <a:p>
            <a:pPr marL="583565" indent="-570865">
              <a:lnSpc>
                <a:spcPct val="100000"/>
              </a:lnSpc>
              <a:spcBef>
                <a:spcPts val="340"/>
              </a:spcBef>
              <a:buAutoNum type="romanUcPeriod" startAt="4"/>
              <a:tabLst>
                <a:tab pos="583565" algn="l"/>
              </a:tabLst>
            </a:pPr>
            <a:r>
              <a:rPr sz="2800" spc="-15" dirty="0">
                <a:latin typeface="Times New Roman"/>
                <a:cs typeface="Times New Roman"/>
              </a:rPr>
              <a:t>Continuous</a:t>
            </a:r>
            <a:r>
              <a:rPr sz="2800" spc="-50" dirty="0">
                <a:latin typeface="Times New Roman"/>
                <a:cs typeface="Times New Roman"/>
              </a:rPr>
              <a:t> </a:t>
            </a:r>
            <a:r>
              <a:rPr sz="2800" spc="-25" dirty="0">
                <a:latin typeface="Times New Roman"/>
                <a:cs typeface="Times New Roman"/>
              </a:rPr>
              <a:t>Communication</a:t>
            </a:r>
            <a:endParaRPr sz="2800">
              <a:latin typeface="Times New Roman"/>
              <a:cs typeface="Times New Roman"/>
            </a:endParaRPr>
          </a:p>
          <a:p>
            <a:pPr marL="378460">
              <a:lnSpc>
                <a:spcPct val="100000"/>
              </a:lnSpc>
              <a:spcBef>
                <a:spcPts val="204"/>
              </a:spcBef>
            </a:pPr>
            <a:r>
              <a:rPr sz="2400" spc="-550" dirty="0">
                <a:latin typeface="Wingdings"/>
                <a:cs typeface="Wingdings"/>
              </a:rPr>
              <a:t>§ </a:t>
            </a:r>
            <a:r>
              <a:rPr sz="2400" spc="-5" dirty="0">
                <a:latin typeface="Times New Roman"/>
                <a:cs typeface="Times New Roman"/>
              </a:rPr>
              <a:t>Consistent, open,</a:t>
            </a:r>
            <a:r>
              <a:rPr sz="2400" spc="-335" dirty="0">
                <a:latin typeface="Times New Roman"/>
                <a:cs typeface="Times New Roman"/>
              </a:rPr>
              <a:t> </a:t>
            </a:r>
            <a:r>
              <a:rPr sz="2400" spc="-5" dirty="0">
                <a:latin typeface="Times New Roman"/>
                <a:cs typeface="Times New Roman"/>
              </a:rPr>
              <a:t>unmediated</a:t>
            </a:r>
            <a:endParaRPr sz="2400">
              <a:latin typeface="Times New Roman"/>
              <a:cs typeface="Times New Roman"/>
            </a:endParaRPr>
          </a:p>
          <a:p>
            <a:pPr>
              <a:lnSpc>
                <a:spcPct val="100000"/>
              </a:lnSpc>
              <a:spcBef>
                <a:spcPts val="20"/>
              </a:spcBef>
            </a:pPr>
            <a:endParaRPr sz="2900">
              <a:latin typeface="Times New Roman"/>
              <a:cs typeface="Times New Roman"/>
            </a:endParaRPr>
          </a:p>
          <a:p>
            <a:pPr marL="583565" indent="-570865">
              <a:lnSpc>
                <a:spcPct val="100000"/>
              </a:lnSpc>
              <a:buAutoNum type="romanUcPeriod" startAt="5"/>
              <a:tabLst>
                <a:tab pos="582930" algn="l"/>
                <a:tab pos="583565" algn="l"/>
              </a:tabLst>
            </a:pPr>
            <a:r>
              <a:rPr sz="2800" spc="-15" dirty="0">
                <a:latin typeface="Times New Roman"/>
                <a:cs typeface="Times New Roman"/>
              </a:rPr>
              <a:t>Rigorous and Shared</a:t>
            </a:r>
            <a:r>
              <a:rPr sz="2800" spc="-60" dirty="0">
                <a:latin typeface="Times New Roman"/>
                <a:cs typeface="Times New Roman"/>
              </a:rPr>
              <a:t> </a:t>
            </a:r>
            <a:r>
              <a:rPr sz="2800" spc="-25" dirty="0">
                <a:latin typeface="Times New Roman"/>
                <a:cs typeface="Times New Roman"/>
              </a:rPr>
              <a:t>Measurement</a:t>
            </a:r>
            <a:endParaRPr sz="2800">
              <a:latin typeface="Times New Roman"/>
              <a:cs typeface="Times New Roman"/>
            </a:endParaRPr>
          </a:p>
          <a:p>
            <a:pPr marL="949325" marR="5080" indent="-570865">
              <a:lnSpc>
                <a:spcPts val="2700"/>
              </a:lnSpc>
              <a:spcBef>
                <a:spcPts val="280"/>
              </a:spcBef>
            </a:pPr>
            <a:r>
              <a:rPr sz="2400" spc="-550" dirty="0">
                <a:latin typeface="Wingdings"/>
                <a:cs typeface="Wingdings"/>
              </a:rPr>
              <a:t>§ </a:t>
            </a:r>
            <a:r>
              <a:rPr sz="2400" spc="-5" dirty="0">
                <a:latin typeface="Times New Roman"/>
                <a:cs typeface="Times New Roman"/>
              </a:rPr>
              <a:t>Collecting predictive indicators, regional data: then  measuring ongoing results</a:t>
            </a:r>
            <a:r>
              <a:rPr sz="2400" spc="-35" dirty="0">
                <a:latin typeface="Times New Roman"/>
                <a:cs typeface="Times New Roman"/>
              </a:rPr>
              <a:t> </a:t>
            </a:r>
            <a:r>
              <a:rPr sz="2400" spc="-5" dirty="0">
                <a:latin typeface="Times New Roman"/>
                <a:cs typeface="Times New Roman"/>
              </a:rPr>
              <a:t>consistently</a:t>
            </a:r>
            <a:endParaRPr sz="2400">
              <a:latin typeface="Times New Roman"/>
              <a:cs typeface="Times New Roman"/>
            </a:endParaRPr>
          </a:p>
        </p:txBody>
      </p:sp>
      <p:sp>
        <p:nvSpPr>
          <p:cNvPr id="4" name="object 4"/>
          <p:cNvSpPr/>
          <p:nvPr/>
        </p:nvSpPr>
        <p:spPr>
          <a:xfrm>
            <a:off x="7539228" y="6379461"/>
            <a:ext cx="1600200" cy="45719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65759"/>
            <a:ext cx="9061946" cy="64922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57094" y="537999"/>
            <a:ext cx="3107419" cy="214451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54038"/>
            <a:ext cx="9144000" cy="6096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5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6589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6550" y="2946950"/>
            <a:ext cx="6257925" cy="1245853"/>
          </a:xfrm>
          <a:prstGeom prst="rect">
            <a:avLst/>
          </a:prstGeom>
        </p:spPr>
        <p:txBody>
          <a:bodyPr vert="horz" wrap="square" lIns="0" tIns="14604" rIns="0" bIns="0" rtlCol="0">
            <a:spAutoFit/>
          </a:bodyPr>
          <a:lstStyle/>
          <a:p>
            <a:pPr marL="12700" algn="ctr">
              <a:lnSpc>
                <a:spcPct val="100000"/>
              </a:lnSpc>
              <a:spcBef>
                <a:spcPts val="114"/>
              </a:spcBef>
            </a:pPr>
            <a:r>
              <a:rPr lang="en-US" b="1" dirty="0">
                <a:latin typeface="Times New Roman"/>
                <a:cs typeface="Times New Roman"/>
              </a:rPr>
              <a:t>Another way to look at Regions in the  Unites States </a:t>
            </a:r>
            <a:endParaRPr b="1" dirty="0">
              <a:latin typeface="Times New Roman"/>
              <a:cs typeface="Times New Roman"/>
            </a:endParaRPr>
          </a:p>
        </p:txBody>
      </p:sp>
    </p:spTree>
    <p:extLst>
      <p:ext uri="{BB962C8B-B14F-4D97-AF65-F5344CB8AC3E}">
        <p14:creationId xmlns:p14="http://schemas.microsoft.com/office/powerpoint/2010/main" val="1733397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6550" y="2946950"/>
            <a:ext cx="6257925" cy="645160"/>
          </a:xfrm>
          <a:prstGeom prst="rect">
            <a:avLst/>
          </a:prstGeom>
        </p:spPr>
        <p:txBody>
          <a:bodyPr vert="horz" wrap="square" lIns="0" tIns="14604" rIns="0" bIns="0" rtlCol="0">
            <a:spAutoFit/>
          </a:bodyPr>
          <a:lstStyle/>
          <a:p>
            <a:pPr marL="12700">
              <a:lnSpc>
                <a:spcPct val="100000"/>
              </a:lnSpc>
              <a:spcBef>
                <a:spcPts val="114"/>
              </a:spcBef>
            </a:pPr>
            <a:endParaRPr sz="4050" dirty="0">
              <a:latin typeface="Times New Roman"/>
              <a:cs typeface="Times New Roman"/>
            </a:endParaRPr>
          </a:p>
        </p:txBody>
      </p:sp>
      <p:pic>
        <p:nvPicPr>
          <p:cNvPr id="5" name="Picture 4" descr="Screen Shot 2018-08-01 at 6.4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99" y="607006"/>
            <a:ext cx="8521700" cy="5717593"/>
          </a:xfrm>
          <a:prstGeom prst="rect">
            <a:avLst/>
          </a:prstGeom>
        </p:spPr>
      </p:pic>
    </p:spTree>
    <p:extLst>
      <p:ext uri="{BB962C8B-B14F-4D97-AF65-F5344CB8AC3E}">
        <p14:creationId xmlns:p14="http://schemas.microsoft.com/office/powerpoint/2010/main" val="2183307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6551" y="2946950"/>
            <a:ext cx="6089650" cy="637994"/>
          </a:xfrm>
          <a:prstGeom prst="rect">
            <a:avLst/>
          </a:prstGeom>
        </p:spPr>
        <p:txBody>
          <a:bodyPr vert="horz" wrap="square" lIns="0" tIns="14604" rIns="0" bIns="0" rtlCol="0">
            <a:spAutoFit/>
          </a:bodyPr>
          <a:lstStyle/>
          <a:p>
            <a:pPr marL="12700">
              <a:lnSpc>
                <a:spcPct val="100000"/>
              </a:lnSpc>
              <a:spcBef>
                <a:spcPts val="114"/>
              </a:spcBef>
            </a:pPr>
            <a:endParaRPr sz="4050" dirty="0">
              <a:latin typeface="Times New Roman"/>
              <a:cs typeface="Times New Roman"/>
            </a:endParaRPr>
          </a:p>
        </p:txBody>
      </p:sp>
      <p:pic>
        <p:nvPicPr>
          <p:cNvPr id="5" name="Picture 4" descr="Screen Shot 2018-08-01 at 6.44.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57200"/>
            <a:ext cx="9296400" cy="6858000"/>
          </a:xfrm>
          <a:prstGeom prst="rect">
            <a:avLst/>
          </a:prstGeom>
        </p:spPr>
      </p:pic>
    </p:spTree>
    <p:extLst>
      <p:ext uri="{BB962C8B-B14F-4D97-AF65-F5344CB8AC3E}">
        <p14:creationId xmlns:p14="http://schemas.microsoft.com/office/powerpoint/2010/main" val="3768141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6550" y="2946950"/>
            <a:ext cx="6257925" cy="645160"/>
          </a:xfrm>
          <a:prstGeom prst="rect">
            <a:avLst/>
          </a:prstGeom>
        </p:spPr>
        <p:txBody>
          <a:bodyPr vert="horz" wrap="square" lIns="0" tIns="14604" rIns="0" bIns="0" rtlCol="0">
            <a:spAutoFit/>
          </a:bodyPr>
          <a:lstStyle/>
          <a:p>
            <a:pPr marL="12700">
              <a:lnSpc>
                <a:spcPct val="100000"/>
              </a:lnSpc>
              <a:spcBef>
                <a:spcPts val="114"/>
              </a:spcBef>
            </a:pPr>
            <a:endParaRPr sz="4050" dirty="0">
              <a:latin typeface="Times New Roman"/>
              <a:cs typeface="Times New Roman"/>
            </a:endParaRPr>
          </a:p>
        </p:txBody>
      </p:sp>
      <p:pic>
        <p:nvPicPr>
          <p:cNvPr id="5" name="Picture 4" descr="Screen Shot 2018-08-01 at 6.45.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94" y="533400"/>
            <a:ext cx="8757506" cy="6172200"/>
          </a:xfrm>
          <a:prstGeom prst="rect">
            <a:avLst/>
          </a:prstGeom>
        </p:spPr>
      </p:pic>
    </p:spTree>
    <p:extLst>
      <p:ext uri="{BB962C8B-B14F-4D97-AF65-F5344CB8AC3E}">
        <p14:creationId xmlns:p14="http://schemas.microsoft.com/office/powerpoint/2010/main" val="36602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6550" y="2946950"/>
            <a:ext cx="6257925" cy="645160"/>
          </a:xfrm>
          <a:prstGeom prst="rect">
            <a:avLst/>
          </a:prstGeom>
        </p:spPr>
        <p:txBody>
          <a:bodyPr vert="horz" wrap="square" lIns="0" tIns="14604" rIns="0" bIns="0" rtlCol="0">
            <a:spAutoFit/>
          </a:bodyPr>
          <a:lstStyle/>
          <a:p>
            <a:pPr marL="12700">
              <a:lnSpc>
                <a:spcPct val="100000"/>
              </a:lnSpc>
              <a:spcBef>
                <a:spcPts val="114"/>
              </a:spcBef>
            </a:pPr>
            <a:endParaRPr sz="4050" dirty="0">
              <a:latin typeface="Times New Roman"/>
              <a:cs typeface="Times New Roman"/>
            </a:endParaRPr>
          </a:p>
        </p:txBody>
      </p:sp>
      <p:pic>
        <p:nvPicPr>
          <p:cNvPr id="5" name="Picture 4" descr="Screen Shot 2018-08-01 at 6.45.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1000"/>
            <a:ext cx="8763000" cy="5410200"/>
          </a:xfrm>
          <a:prstGeom prst="rect">
            <a:avLst/>
          </a:prstGeom>
        </p:spPr>
      </p:pic>
    </p:spTree>
    <p:extLst>
      <p:ext uri="{BB962C8B-B14F-4D97-AF65-F5344CB8AC3E}">
        <p14:creationId xmlns:p14="http://schemas.microsoft.com/office/powerpoint/2010/main" val="19240946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6550" y="2946950"/>
            <a:ext cx="6257925" cy="1884489"/>
          </a:xfrm>
          <a:prstGeom prst="rect">
            <a:avLst/>
          </a:prstGeom>
        </p:spPr>
        <p:txBody>
          <a:bodyPr vert="horz" wrap="square" lIns="0" tIns="14604" rIns="0" bIns="0" rtlCol="0">
            <a:spAutoFit/>
          </a:bodyPr>
          <a:lstStyle/>
          <a:p>
            <a:pPr marL="12700" algn="ctr">
              <a:lnSpc>
                <a:spcPct val="100000"/>
              </a:lnSpc>
              <a:spcBef>
                <a:spcPts val="114"/>
              </a:spcBef>
            </a:pPr>
            <a:r>
              <a:rPr lang="en-US" sz="4050" dirty="0">
                <a:latin typeface="Times New Roman"/>
                <a:cs typeface="Times New Roman"/>
              </a:rPr>
              <a:t>What is next for me?</a:t>
            </a:r>
            <a:br>
              <a:rPr lang="en-US" sz="4050" dirty="0">
                <a:latin typeface="Times New Roman"/>
                <a:cs typeface="Times New Roman"/>
              </a:rPr>
            </a:br>
            <a:r>
              <a:rPr lang="en-US" sz="4050" dirty="0">
                <a:latin typeface="Times New Roman"/>
                <a:cs typeface="Times New Roman"/>
              </a:rPr>
              <a:t/>
            </a:r>
            <a:br>
              <a:rPr lang="en-US" sz="4050" dirty="0">
                <a:latin typeface="Times New Roman"/>
                <a:cs typeface="Times New Roman"/>
              </a:rPr>
            </a:br>
            <a:r>
              <a:rPr lang="en-US" sz="4050" b="1" dirty="0">
                <a:solidFill>
                  <a:schemeClr val="tx1"/>
                </a:solidFill>
                <a:latin typeface="Times New Roman"/>
                <a:cs typeface="Times New Roman"/>
              </a:rPr>
              <a:t>100 Rural Women</a:t>
            </a:r>
            <a:endParaRPr sz="4050" b="1" dirty="0">
              <a:solidFill>
                <a:schemeClr val="tx1"/>
              </a:solidFill>
              <a:latin typeface="Times New Roman"/>
              <a:cs typeface="Times New Roman"/>
            </a:endParaRPr>
          </a:p>
        </p:txBody>
      </p:sp>
    </p:spTree>
    <p:extLst>
      <p:ext uri="{BB962C8B-B14F-4D97-AF65-F5344CB8AC3E}">
        <p14:creationId xmlns:p14="http://schemas.microsoft.com/office/powerpoint/2010/main" val="4081264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3" name="object 3"/>
          <p:cNvSpPr txBox="1">
            <a:spLocks noGrp="1"/>
          </p:cNvSpPr>
          <p:nvPr>
            <p:ph type="title"/>
          </p:nvPr>
        </p:nvSpPr>
        <p:spPr>
          <a:xfrm>
            <a:off x="1606550" y="2946950"/>
            <a:ext cx="6257925" cy="1245853"/>
          </a:xfrm>
          <a:prstGeom prst="rect">
            <a:avLst/>
          </a:prstGeom>
        </p:spPr>
        <p:txBody>
          <a:bodyPr vert="horz" wrap="square" lIns="0" tIns="14604" rIns="0" bIns="0" rtlCol="0">
            <a:spAutoFit/>
          </a:bodyPr>
          <a:lstStyle/>
          <a:p>
            <a:pPr marL="12700" algn="ctr">
              <a:lnSpc>
                <a:spcPct val="100000"/>
              </a:lnSpc>
              <a:spcBef>
                <a:spcPts val="114"/>
              </a:spcBef>
            </a:pPr>
            <a:r>
              <a:rPr lang="en-US" sz="8000" b="1" dirty="0">
                <a:latin typeface="Times New Roman"/>
                <a:cs typeface="Times New Roman"/>
              </a:rPr>
              <a:t>Q &amp; A</a:t>
            </a:r>
            <a:endParaRPr sz="8000" b="1" dirty="0">
              <a:latin typeface="Times New Roman"/>
              <a:cs typeface="Times New Roman"/>
            </a:endParaRPr>
          </a:p>
        </p:txBody>
      </p:sp>
    </p:spTree>
    <p:extLst>
      <p:ext uri="{BB962C8B-B14F-4D97-AF65-F5344CB8AC3E}">
        <p14:creationId xmlns:p14="http://schemas.microsoft.com/office/powerpoint/2010/main" val="12933979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365760"/>
          </a:xfrm>
          <a:custGeom>
            <a:avLst/>
            <a:gdLst/>
            <a:ahLst/>
            <a:cxnLst/>
            <a:rect l="l" t="t" r="r" b="b"/>
            <a:pathLst>
              <a:path w="9144000" h="365760">
                <a:moveTo>
                  <a:pt x="0" y="365760"/>
                </a:moveTo>
                <a:lnTo>
                  <a:pt x="9144000" y="365760"/>
                </a:lnTo>
                <a:lnTo>
                  <a:pt x="9144000" y="0"/>
                </a:lnTo>
                <a:lnTo>
                  <a:pt x="0" y="0"/>
                </a:lnTo>
                <a:lnTo>
                  <a:pt x="0" y="365760"/>
                </a:lnTo>
                <a:close/>
              </a:path>
            </a:pathLst>
          </a:custGeom>
          <a:solidFill>
            <a:srgbClr val="84A161"/>
          </a:solidFill>
        </p:spPr>
        <p:txBody>
          <a:bodyPr wrap="square" lIns="0" tIns="0" rIns="0" bIns="0" rtlCol="0"/>
          <a:lstStyle/>
          <a:p>
            <a:endParaRPr/>
          </a:p>
        </p:txBody>
      </p:sp>
      <p:sp>
        <p:nvSpPr>
          <p:cNvPr id="6" name="Title 5"/>
          <p:cNvSpPr>
            <a:spLocks noGrp="1"/>
          </p:cNvSpPr>
          <p:nvPr>
            <p:ph type="title"/>
          </p:nvPr>
        </p:nvSpPr>
        <p:spPr>
          <a:xfrm>
            <a:off x="919897" y="2429031"/>
            <a:ext cx="7304205" cy="1846659"/>
          </a:xfrm>
        </p:spPr>
        <p:txBody>
          <a:bodyPr/>
          <a:lstStyle/>
          <a:p>
            <a:pPr algn="ctr"/>
            <a:r>
              <a:rPr lang="en-US" dirty="0" smtClean="0"/>
              <a:t>Teresa Kittridge</a:t>
            </a:r>
            <a:br>
              <a:rPr lang="en-US" dirty="0" smtClean="0"/>
            </a:br>
            <a:r>
              <a:rPr lang="en-US" u="sng" dirty="0">
                <a:hlinkClick r:id="rId2"/>
              </a:rPr>
              <a:t>teresa@rupri.org</a:t>
            </a:r>
            <a:r>
              <a:rPr lang="en-US" dirty="0"/>
              <a:t/>
            </a:r>
            <a:br>
              <a:rPr lang="en-US" dirty="0"/>
            </a:br>
            <a:r>
              <a:rPr lang="en-US" dirty="0"/>
              <a:t>Phone:  952-454-7211</a:t>
            </a:r>
            <a:endParaRPr lang="en-US" dirty="0"/>
          </a:p>
        </p:txBody>
      </p:sp>
    </p:spTree>
    <p:extLst>
      <p:ext uri="{BB962C8B-B14F-4D97-AF65-F5344CB8AC3E}">
        <p14:creationId xmlns:p14="http://schemas.microsoft.com/office/powerpoint/2010/main" val="31204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Minnesota_population_map_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43002"/>
            <a:ext cx="3671888" cy="536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Arc 5"/>
          <p:cNvSpPr>
            <a:spLocks/>
          </p:cNvSpPr>
          <p:nvPr/>
        </p:nvSpPr>
        <p:spPr bwMode="auto">
          <a:xfrm>
            <a:off x="3036094" y="3290888"/>
            <a:ext cx="1943100" cy="990600"/>
          </a:xfrm>
          <a:custGeom>
            <a:avLst/>
            <a:gdLst>
              <a:gd name="T0" fmla="*/ 2147483646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12" y="0"/>
                </a:moveTo>
                <a:cubicBezTo>
                  <a:pt x="11998" y="62"/>
                  <a:pt x="21600" y="9714"/>
                  <a:pt x="21600" y="21600"/>
                </a:cubicBezTo>
              </a:path>
              <a:path w="21600" h="21600" stroke="0" extrusionOk="0">
                <a:moveTo>
                  <a:pt x="112" y="0"/>
                </a:moveTo>
                <a:cubicBezTo>
                  <a:pt x="11998" y="62"/>
                  <a:pt x="21600" y="9714"/>
                  <a:pt x="21600" y="21600"/>
                </a:cubicBezTo>
                <a:lnTo>
                  <a:pt x="0" y="21600"/>
                </a:lnTo>
                <a:lnTo>
                  <a:pt x="112" y="0"/>
                </a:lnTo>
                <a:close/>
              </a:path>
            </a:pathLst>
          </a:custGeom>
          <a:noFill/>
          <a:ln w="508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8916" name="Text Box 6"/>
          <p:cNvSpPr txBox="1">
            <a:spLocks noChangeArrowheads="1"/>
          </p:cNvSpPr>
          <p:nvPr/>
        </p:nvSpPr>
        <p:spPr bwMode="auto">
          <a:xfrm>
            <a:off x="3178265" y="2235200"/>
            <a:ext cx="1549222" cy="40011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dirty="0">
                <a:latin typeface="Calibri" panose="020F0502020204030204" pitchFamily="34" charset="0"/>
              </a:rPr>
              <a:t>EMPTY LAND</a:t>
            </a:r>
          </a:p>
        </p:txBody>
      </p:sp>
      <p:sp>
        <p:nvSpPr>
          <p:cNvPr id="38917" name="Arc 7"/>
          <p:cNvSpPr>
            <a:spLocks/>
          </p:cNvSpPr>
          <p:nvPr/>
        </p:nvSpPr>
        <p:spPr bwMode="auto">
          <a:xfrm rot="10669598">
            <a:off x="3036094" y="4433888"/>
            <a:ext cx="2457450" cy="16764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8918" name="Text Box 8"/>
          <p:cNvSpPr txBox="1">
            <a:spLocks noChangeArrowheads="1"/>
          </p:cNvSpPr>
          <p:nvPr/>
        </p:nvSpPr>
        <p:spPr bwMode="auto">
          <a:xfrm>
            <a:off x="3116601" y="6186488"/>
            <a:ext cx="1826141" cy="40011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dirty="0">
                <a:latin typeface="Calibri" panose="020F0502020204030204" pitchFamily="34" charset="0"/>
              </a:rPr>
              <a:t>ETHANOL LAND</a:t>
            </a:r>
          </a:p>
        </p:txBody>
      </p:sp>
      <p:sp>
        <p:nvSpPr>
          <p:cNvPr id="38919" name="Oval 9"/>
          <p:cNvSpPr>
            <a:spLocks noChangeArrowheads="1"/>
          </p:cNvSpPr>
          <p:nvPr/>
        </p:nvSpPr>
        <p:spPr bwMode="auto">
          <a:xfrm>
            <a:off x="4121944" y="4662488"/>
            <a:ext cx="1028700" cy="990600"/>
          </a:xfrm>
          <a:prstGeom prst="ellipse">
            <a:avLst/>
          </a:prstGeom>
          <a:noFill/>
          <a:ln w="508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1800">
              <a:latin typeface="Calibri" panose="020F0502020204030204" pitchFamily="34" charset="0"/>
            </a:endParaRPr>
          </a:p>
        </p:txBody>
      </p:sp>
      <p:sp>
        <p:nvSpPr>
          <p:cNvPr id="38920" name="Text Box 10"/>
          <p:cNvSpPr txBox="1">
            <a:spLocks noChangeArrowheads="1"/>
          </p:cNvSpPr>
          <p:nvPr/>
        </p:nvSpPr>
        <p:spPr bwMode="auto">
          <a:xfrm>
            <a:off x="2925469" y="3911600"/>
            <a:ext cx="1710725" cy="40011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a:latin typeface="Calibri" panose="020F0502020204030204" pitchFamily="34" charset="0"/>
              </a:rPr>
              <a:t>THE COLONIES</a:t>
            </a:r>
          </a:p>
        </p:txBody>
      </p:sp>
      <p:sp>
        <p:nvSpPr>
          <p:cNvPr id="38921" name="Text Box 11"/>
          <p:cNvSpPr txBox="1">
            <a:spLocks noChangeArrowheads="1"/>
          </p:cNvSpPr>
          <p:nvPr/>
        </p:nvSpPr>
        <p:spPr bwMode="auto">
          <a:xfrm>
            <a:off x="5304795" y="4662488"/>
            <a:ext cx="169790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a:latin typeface="Calibri" panose="020F0502020204030204" pitchFamily="34" charset="0"/>
              </a:rPr>
              <a:t>SPRAWL LAND</a:t>
            </a:r>
          </a:p>
        </p:txBody>
      </p:sp>
      <p:sp>
        <p:nvSpPr>
          <p:cNvPr id="38922" name="Line 12"/>
          <p:cNvSpPr>
            <a:spLocks noChangeShapeType="1"/>
          </p:cNvSpPr>
          <p:nvPr/>
        </p:nvSpPr>
        <p:spPr bwMode="auto">
          <a:xfrm flipH="1">
            <a:off x="5150644" y="4814888"/>
            <a:ext cx="285750" cy="1524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8923" name="Oval 13"/>
          <p:cNvSpPr>
            <a:spLocks noChangeArrowheads="1"/>
          </p:cNvSpPr>
          <p:nvPr/>
        </p:nvSpPr>
        <p:spPr bwMode="auto">
          <a:xfrm rot="-1005345">
            <a:off x="4304110" y="2549525"/>
            <a:ext cx="1038225" cy="598488"/>
          </a:xfrm>
          <a:prstGeom prst="ellipse">
            <a:avLst/>
          </a:prstGeom>
          <a:noFill/>
          <a:ln w="508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1800">
              <a:latin typeface="Calibri" panose="020F0502020204030204" pitchFamily="34" charset="0"/>
            </a:endParaRPr>
          </a:p>
        </p:txBody>
      </p:sp>
      <p:sp>
        <p:nvSpPr>
          <p:cNvPr id="38924" name="Text Box 14"/>
          <p:cNvSpPr txBox="1">
            <a:spLocks noChangeArrowheads="1"/>
          </p:cNvSpPr>
          <p:nvPr/>
        </p:nvSpPr>
        <p:spPr bwMode="auto">
          <a:xfrm>
            <a:off x="4267200" y="2667000"/>
            <a:ext cx="1000125" cy="400110"/>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000" dirty="0">
                <a:latin typeface="Calibri" panose="020F0502020204030204" pitchFamily="34" charset="0"/>
              </a:rPr>
              <a:t>RANGE</a:t>
            </a:r>
          </a:p>
        </p:txBody>
      </p:sp>
      <p:sp>
        <p:nvSpPr>
          <p:cNvPr id="38925" name="Text Box 15"/>
          <p:cNvSpPr txBox="1">
            <a:spLocks noChangeArrowheads="1"/>
          </p:cNvSpPr>
          <p:nvPr/>
        </p:nvSpPr>
        <p:spPr bwMode="auto">
          <a:xfrm>
            <a:off x="1521619" y="83152"/>
            <a:ext cx="62293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3600" dirty="0">
                <a:latin typeface="Calibri" panose="020F0502020204030204" pitchFamily="34" charset="0"/>
              </a:rPr>
              <a:t>THE NEW GEOGRAPHY OF MINNESOTA</a:t>
            </a:r>
          </a:p>
        </p:txBody>
      </p:sp>
      <p:sp>
        <p:nvSpPr>
          <p:cNvPr id="14" name="Diagonal Stripe 13"/>
          <p:cNvSpPr/>
          <p:nvPr/>
        </p:nvSpPr>
        <p:spPr>
          <a:xfrm>
            <a:off x="4972050" y="2438400"/>
            <a:ext cx="1257300" cy="13716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38927" name="TextBox 14"/>
          <p:cNvSpPr txBox="1">
            <a:spLocks noChangeArrowheads="1"/>
          </p:cNvSpPr>
          <p:nvPr/>
        </p:nvSpPr>
        <p:spPr bwMode="auto">
          <a:xfrm>
            <a:off x="5181600" y="2590802"/>
            <a:ext cx="1447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800" dirty="0"/>
              <a:t>    Vacation-Land</a:t>
            </a:r>
          </a:p>
        </p:txBody>
      </p:sp>
    </p:spTree>
    <p:extLst>
      <p:ext uri="{BB962C8B-B14F-4D97-AF65-F5344CB8AC3E}">
        <p14:creationId xmlns:p14="http://schemas.microsoft.com/office/powerpoint/2010/main" val="2265336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9169"/>
            <a:ext cx="6019800" cy="63271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165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11040</TotalTime>
  <Words>1570</Words>
  <Application>Microsoft Office PowerPoint</Application>
  <PresentationFormat>On-screen Show (4:3)</PresentationFormat>
  <Paragraphs>221</Paragraphs>
  <Slides>77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Calibri</vt:lpstr>
      <vt:lpstr>Helvetica</vt:lpstr>
      <vt:lpstr>Times New Roman</vt:lpstr>
      <vt:lpstr>TimesNewRomanPS-BoldItalicMT</vt:lpstr>
      <vt:lpstr>Wingdings</vt:lpstr>
      <vt:lpstr>Office Theme</vt:lpstr>
      <vt:lpstr>Building Partnerships In Rural America</vt:lpstr>
      <vt:lpstr>Presentation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RUPRI</vt:lpstr>
      <vt:lpstr>PowerPoint Presentation</vt:lpstr>
      <vt:lpstr>Recent focus on wealth</vt:lpstr>
      <vt:lpstr>Especially Rural Wealth</vt:lpstr>
      <vt:lpstr>Time to leave GDP behind Gross domestic product is a misleading measure of national success. Countries should act now to  embrace new metrics, urge Robert Costanza and colleagues</vt:lpstr>
      <vt:lpstr>What is Comprehensive Wealth?</vt:lpstr>
      <vt:lpstr>Are We Valuing What We Measure,  or Measuring What We Value?</vt:lpstr>
      <vt:lpstr>Characteristics of Comprehensive Wealth</vt:lpstr>
      <vt:lpstr>PowerPoint Presentation</vt:lpstr>
      <vt:lpstr>Eight Forms of Comprehensive Rural Wealth/Distribution</vt:lpstr>
      <vt:lpstr>Characteristics of Comprehensive Wealth</vt:lpstr>
      <vt:lpstr>Characteristics of Comprehensive Wealth</vt:lpstr>
      <vt:lpstr>Characteristics of Comprehensive Wealth</vt:lpstr>
      <vt:lpstr>Policy Implications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 Creative Placemaking Fosters  Economic Development </vt:lpstr>
      <vt:lpstr>                   Crossroads: Change in Rural America Supporting a National Conversation   </vt:lpstr>
      <vt:lpstr>PowerPoint Presentation</vt:lpstr>
      <vt:lpstr>PowerPoint Presentation</vt:lpstr>
      <vt:lpstr>PowerPoint Presentation</vt:lpstr>
      <vt:lpstr>PowerPoint Presentation</vt:lpstr>
      <vt:lpstr>So, What is Rural, Anyway?</vt:lpstr>
      <vt:lpstr>PowerPoint Presentation</vt:lpstr>
      <vt:lpstr>PowerPoint Presentation</vt:lpstr>
      <vt:lpstr>Rural and Urban Definitions</vt:lpstr>
      <vt:lpstr>PowerPoint Presentation</vt:lpstr>
      <vt:lpstr>Usually, metropolitan is equated with  urban and nonmetropolitan is  equated with rural.</vt:lpstr>
      <vt:lpstr>This is urban:</vt:lpstr>
      <vt:lpstr>And so is this:</vt:lpstr>
      <vt:lpstr>And if nonmetropolitan is rural,  then…</vt:lpstr>
      <vt:lpstr>This is rural:</vt:lpstr>
      <vt:lpstr>And so is this:</vt:lpstr>
      <vt:lpstr>Most Counties are Urban and Rural!</vt:lpstr>
      <vt:lpstr>Most metropolitan areas contain rural  territory and rural people.</vt:lpstr>
      <vt:lpstr>PowerPoint Presentation</vt:lpstr>
      <vt:lpstr>Systems Thinking Re: Rural Advantage</vt:lpstr>
      <vt:lpstr>The Framework for Regional Rural Innovation</vt:lpstr>
      <vt:lpstr>Three Questions:</vt:lpstr>
      <vt:lpstr>Innovating What?</vt:lpstr>
      <vt:lpstr>Diversifying How?</vt:lpstr>
      <vt:lpstr>Transitioning Where?</vt:lpstr>
      <vt:lpstr>PowerPoint Presentation</vt:lpstr>
      <vt:lpstr>Five Conditions for Collective Impact Success</vt:lpstr>
      <vt:lpstr>Five Conditions for  Collective Impact Success (cont’d)</vt:lpstr>
      <vt:lpstr>PowerPoint Presentation</vt:lpstr>
      <vt:lpstr>PowerPoint Presentation</vt:lpstr>
      <vt:lpstr>Another way to look at Regions in the  Unites States </vt:lpstr>
      <vt:lpstr>PowerPoint Presentation</vt:lpstr>
      <vt:lpstr>PowerPoint Presentation</vt:lpstr>
      <vt:lpstr>PowerPoint Presentation</vt:lpstr>
      <vt:lpstr>PowerPoint Presentation</vt:lpstr>
      <vt:lpstr>What is next for me?  100 Rural Women</vt:lpstr>
      <vt:lpstr>Q &amp; A</vt:lpstr>
      <vt:lpstr>Teresa Kittridge teresa@rupri.org Phone:  952-454-7211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Thinking “Bigger” About Smaller  Places: Rural America, Crossroads,  and Rural Cultural Wealth</dc:title>
  <dc:creator>Taber, Erin K</dc:creator>
  <cp:lastModifiedBy>Taber, Erin K</cp:lastModifiedBy>
  <cp:revision>107</cp:revision>
  <dcterms:created xsi:type="dcterms:W3CDTF">2018-07-23T13:28:43Z</dcterms:created>
  <dcterms:modified xsi:type="dcterms:W3CDTF">2018-08-10T18:03:06Z</dcterms:modified>
</cp:coreProperties>
</file>