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0" r:id="rId2"/>
    <p:sldId id="271" r:id="rId3"/>
    <p:sldId id="272" r:id="rId4"/>
    <p:sldId id="273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303" r:id="rId19"/>
    <p:sldId id="304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07" autoAdjust="0"/>
    <p:restoredTop sz="94646" autoAdjust="0"/>
  </p:normalViewPr>
  <p:slideViewPr>
    <p:cSldViewPr>
      <p:cViewPr varScale="1">
        <p:scale>
          <a:sx n="59" d="100"/>
          <a:sy n="59" d="100"/>
        </p:scale>
        <p:origin x="14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A2EABE-E432-4A23-B1EC-5B179D6A108A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DF8180-4AA6-44AF-8193-D4F3DE544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0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D8B520-FDC9-44EA-A817-44B6568A66FB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F20577-2A9A-420E-B11E-1C93E7776C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2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92309B-A4CA-4618-9643-606C7223FB3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84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875896-500B-495B-8031-F62DD112B99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960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206DA-A3C2-481C-9696-2B76DFD1C2C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681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ODS 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28600" y="228600"/>
            <a:ext cx="8686800" cy="6400800"/>
          </a:xfrm>
        </p:spPr>
      </p:sp>
    </p:spTree>
    <p:extLst>
      <p:ext uri="{BB962C8B-B14F-4D97-AF65-F5344CB8AC3E}">
        <p14:creationId xmlns:p14="http://schemas.microsoft.com/office/powerpoint/2010/main" val="376651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8288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2575F-B4A4-43F3-B263-55525EB0C6E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0271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434C0C-C1B1-480A-A1BA-F26B358A49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022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42E74-00F8-4AD8-AC85-CA4EAE38968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914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06863-5E2E-4798-8DA1-1B157F9C448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5075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C863FF-20C4-4A3B-BFA7-7F8A4E10DA2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778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029A83-137B-485A-86E7-32B16A0FB9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654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6CC17-6B33-428B-9C4E-0496C971B75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774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74209-2ACF-4E73-A530-20DBC3AE40B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176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B8BB5-5E04-4307-9097-14E9E0546E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475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  <a:latin typeface="Times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4252920-14F7-4532-8B10-B5630996DB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uralhealthvalue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pri.org/" TargetMode="External"/><Relationship Id="rId2" Type="http://schemas.openxmlformats.org/officeDocument/2006/relationships/hyperlink" Target="http://cph.uiowa.edu/rupr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www.ruralhealthvalue.org/" TargetMode="External"/><Relationship Id="rId4" Type="http://schemas.openxmlformats.org/officeDocument/2006/relationships/hyperlink" Target="http://ruraltelehealth.org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eith-mueller@uiowa.edu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www.ruralhealthinfo.org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hyperlink" Target="https://www.ruralcenter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ha.org/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nosorh.org/" TargetMode="External"/><Relationship Id="rId10" Type="http://schemas.openxmlformats.org/officeDocument/2006/relationships/image" Target="../media/image21.png"/><Relationship Id="rId4" Type="http://schemas.openxmlformats.org/officeDocument/2006/relationships/hyperlink" Target="https://www.ruralhealthweb.org/" TargetMode="External"/><Relationship Id="rId9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uralhealthresearch.org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238"/>
            <a:ext cx="9144000" cy="55054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05000"/>
          </a:xfrm>
        </p:spPr>
        <p:txBody>
          <a:bodyPr/>
          <a:lstStyle/>
          <a:p>
            <a:r>
              <a:rPr lang="en-US" b="1" dirty="0" smtClean="0"/>
              <a:t>The Race To Value-Based Payment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27" y="3352800"/>
            <a:ext cx="8153400" cy="2000218"/>
          </a:xfrm>
        </p:spPr>
        <p:txBody>
          <a:bodyPr/>
          <a:lstStyle/>
          <a:p>
            <a:pPr algn="l"/>
            <a:r>
              <a:rPr lang="en-US" sz="1400" dirty="0" smtClean="0"/>
              <a:t>Presentation to Pennsylvania Rural Health Model Summit</a:t>
            </a:r>
          </a:p>
          <a:p>
            <a:pPr algn="l"/>
            <a:r>
              <a:rPr lang="en-US" sz="1400" dirty="0" smtClean="0"/>
              <a:t>Keith J. Mueller, PhD</a:t>
            </a:r>
          </a:p>
          <a:p>
            <a:pPr algn="l"/>
            <a:r>
              <a:rPr lang="en-US" sz="1400" dirty="0" smtClean="0"/>
              <a:t>Director, RUPRI Center for Rural Health Policy Analysis</a:t>
            </a:r>
          </a:p>
          <a:p>
            <a:pPr algn="l"/>
            <a:r>
              <a:rPr lang="en-US" sz="1400" dirty="0" smtClean="0"/>
              <a:t>April 11 2018</a:t>
            </a:r>
          </a:p>
          <a:p>
            <a:pPr algn="l"/>
            <a:r>
              <a:rPr lang="en-US" sz="1400" dirty="0" smtClean="0"/>
              <a:t>Harrisburg, PA</a:t>
            </a:r>
            <a:endParaRPr lang="en-US" sz="1400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05260"/>
            <a:ext cx="1497468" cy="6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55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110727"/>
              </p:ext>
            </p:extLst>
          </p:nvPr>
        </p:nvGraphicFramePr>
        <p:xfrm>
          <a:off x="990598" y="1676398"/>
          <a:ext cx="7162801" cy="3429008"/>
        </p:xfrm>
        <a:graphic>
          <a:graphicData uri="http://schemas.openxmlformats.org/drawingml/2006/table">
            <a:tbl>
              <a:tblPr/>
              <a:tblGrid>
                <a:gridCol w="1229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8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4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0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4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80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04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80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2014-2016 Chg.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Counties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Connecticut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Delaware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Maine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Maryland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Massachusetts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Hampshire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Jersey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90.5%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York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92.1%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63.2%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97.4%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86.8%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Ohio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81.6%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5.6%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Pennsylvania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37.0%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Rhode Island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Vermont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Virginia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85.2%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98.8%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88.9%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3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West Virginia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28.6%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57.1%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3400" y="381000"/>
            <a:ext cx="82296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State-Level County ACO Presence and Enrollment - METROPOLITAN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771459"/>
              </p:ext>
            </p:extLst>
          </p:nvPr>
        </p:nvGraphicFramePr>
        <p:xfrm>
          <a:off x="1143000" y="1449783"/>
          <a:ext cx="6705598" cy="3808016"/>
        </p:xfrm>
        <a:graphic>
          <a:graphicData uri="http://schemas.openxmlformats.org/drawingml/2006/table">
            <a:tbl>
              <a:tblPr/>
              <a:tblGrid>
                <a:gridCol w="1112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8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8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48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5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2016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2014-2016 Chg.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Counties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1+ACO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5%+Att.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Connecticut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Delaware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Maine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81.8%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22.2%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Maryland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Massachusetts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-33.3%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-100.0%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Hampshire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85.7%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Jersey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New York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75.0%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Ohio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74.0%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94.0%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Pennsylvania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96.7%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63.3%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72.7%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Rhode Island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Vermont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Virginia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96.2%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77.4%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96.2%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84.9%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West Virginia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34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11.8%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73.5%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35.3%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97.1%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64.7%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312.5%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450.0%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8575" marR="2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95301" y="457200"/>
            <a:ext cx="8153400" cy="99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State-Level County ACO Presence and Enrollment - NON-METROPOLITAN</a:t>
            </a:r>
            <a:endParaRPr lang="en-US" altLang="en-US" sz="3000" dirty="0">
              <a:latin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2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map70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08957" y="228600"/>
            <a:ext cx="7032172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5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map71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37557" y="228600"/>
            <a:ext cx="7032172" cy="518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map7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61357" y="228600"/>
            <a:ext cx="7092043" cy="52257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8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425321" y="312015"/>
            <a:ext cx="4863999" cy="4973066"/>
            <a:chOff x="1744268" y="354507"/>
            <a:chExt cx="6485332" cy="6630756"/>
          </a:xfrm>
        </p:grpSpPr>
        <p:pic>
          <p:nvPicPr>
            <p:cNvPr id="20" name="gmap76.png"/>
            <p:cNvPicPr>
              <a:picLocks noChangeAspect="1"/>
            </p:cNvPicPr>
            <p:nvPr/>
          </p:nvPicPr>
          <p:blipFill rotWithShape="1">
            <a:blip r:embed="rId2"/>
            <a:srcRect l="19493" t="6747" r="19786" b="4496"/>
            <a:stretch/>
          </p:blipFill>
          <p:spPr>
            <a:xfrm rot="480000">
              <a:off x="1744268" y="354507"/>
              <a:ext cx="6080294" cy="654881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485641" y="5109329"/>
              <a:ext cx="1743959" cy="187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82476" y="457200"/>
            <a:ext cx="496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Medicare ACO Presence,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non-Metropolitan Counties: 2014</a:t>
            </a:r>
          </a:p>
        </p:txBody>
      </p:sp>
      <p:pic>
        <p:nvPicPr>
          <p:cNvPr id="6" name="gmap78.png"/>
          <p:cNvPicPr>
            <a:picLocks noChangeAspect="1"/>
          </p:cNvPicPr>
          <p:nvPr/>
        </p:nvPicPr>
        <p:blipFill rotWithShape="1">
          <a:blip r:embed="rId3"/>
          <a:srcRect l="69315" t="69331" r="3880" b="7694"/>
          <a:stretch/>
        </p:blipFill>
        <p:spPr>
          <a:xfrm>
            <a:off x="5657908" y="4194019"/>
            <a:ext cx="1746317" cy="1102936"/>
          </a:xfrm>
          <a:prstGeom prst="rect">
            <a:avLst/>
          </a:prstGeom>
        </p:spPr>
      </p:pic>
      <p:pic>
        <p:nvPicPr>
          <p:cNvPr id="7" name="gmap77.png"/>
          <p:cNvPicPr>
            <a:picLocks noChangeAspect="1"/>
          </p:cNvPicPr>
          <p:nvPr/>
        </p:nvPicPr>
        <p:blipFill rotWithShape="1">
          <a:blip r:embed="rId4"/>
          <a:srcRect l="57162" t="96281"/>
          <a:stretch/>
        </p:blipFill>
        <p:spPr>
          <a:xfrm>
            <a:off x="5637464" y="5207695"/>
            <a:ext cx="2790923" cy="1785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5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map77.png"/>
          <p:cNvPicPr>
            <a:picLocks noChangeAspect="1"/>
          </p:cNvPicPr>
          <p:nvPr/>
        </p:nvPicPr>
        <p:blipFill rotWithShape="1">
          <a:blip r:embed="rId2"/>
          <a:srcRect l="19396" t="6746" r="19494" b="4762"/>
          <a:stretch/>
        </p:blipFill>
        <p:spPr>
          <a:xfrm rot="480000">
            <a:off x="2452717" y="304734"/>
            <a:ext cx="4596293" cy="4904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457200"/>
            <a:ext cx="496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Medicare ACO Presence,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non-Metropolitan Counties: 2015</a:t>
            </a:r>
          </a:p>
        </p:txBody>
      </p:sp>
      <p:pic>
        <p:nvPicPr>
          <p:cNvPr id="6" name="gmap78.png"/>
          <p:cNvPicPr>
            <a:picLocks noChangeAspect="1"/>
          </p:cNvPicPr>
          <p:nvPr/>
        </p:nvPicPr>
        <p:blipFill rotWithShape="1">
          <a:blip r:embed="rId3"/>
          <a:srcRect l="69315" t="69331" r="3880" b="7694"/>
          <a:stretch/>
        </p:blipFill>
        <p:spPr>
          <a:xfrm>
            <a:off x="5823600" y="4038600"/>
            <a:ext cx="1746317" cy="1219200"/>
          </a:xfrm>
          <a:prstGeom prst="rect">
            <a:avLst/>
          </a:prstGeom>
        </p:spPr>
      </p:pic>
      <p:pic>
        <p:nvPicPr>
          <p:cNvPr id="7" name="gmap77.png"/>
          <p:cNvPicPr>
            <a:picLocks noChangeAspect="1"/>
          </p:cNvPicPr>
          <p:nvPr/>
        </p:nvPicPr>
        <p:blipFill rotWithShape="1">
          <a:blip r:embed="rId2"/>
          <a:srcRect l="57162" t="96281"/>
          <a:stretch/>
        </p:blipFill>
        <p:spPr>
          <a:xfrm>
            <a:off x="5823600" y="5257800"/>
            <a:ext cx="2790923" cy="1785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6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67000" y="457200"/>
            <a:ext cx="4639240" cy="5017650"/>
            <a:chOff x="1840747" y="-9737"/>
            <a:chExt cx="6388853" cy="6994999"/>
          </a:xfrm>
        </p:grpSpPr>
        <p:pic>
          <p:nvPicPr>
            <p:cNvPr id="24" name="gmap78.png"/>
            <p:cNvPicPr>
              <a:picLocks noChangeAspect="1"/>
            </p:cNvPicPr>
            <p:nvPr/>
          </p:nvPicPr>
          <p:blipFill rotWithShape="1">
            <a:blip r:embed="rId2"/>
            <a:srcRect l="19396" t="6746" r="19591" b="5026"/>
            <a:stretch/>
          </p:blipFill>
          <p:spPr>
            <a:xfrm rot="480000">
              <a:off x="1840747" y="-9737"/>
              <a:ext cx="6208371" cy="661509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485641" y="5109328"/>
              <a:ext cx="1743959" cy="18759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19200" y="533400"/>
            <a:ext cx="4969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Medicare ACO Presence,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non-Metropolitan Counties: 2016</a:t>
            </a:r>
          </a:p>
        </p:txBody>
      </p:sp>
      <p:pic>
        <p:nvPicPr>
          <p:cNvPr id="6" name="gmap78.png"/>
          <p:cNvPicPr>
            <a:picLocks noChangeAspect="1"/>
          </p:cNvPicPr>
          <p:nvPr/>
        </p:nvPicPr>
        <p:blipFill rotWithShape="1">
          <a:blip r:embed="rId2"/>
          <a:srcRect l="69315" t="69331" r="3880" b="7694"/>
          <a:stretch/>
        </p:blipFill>
        <p:spPr>
          <a:xfrm>
            <a:off x="5943600" y="3549192"/>
            <a:ext cx="1746317" cy="1102936"/>
          </a:xfrm>
          <a:prstGeom prst="rect">
            <a:avLst/>
          </a:prstGeom>
        </p:spPr>
      </p:pic>
      <p:pic>
        <p:nvPicPr>
          <p:cNvPr id="7" name="gmap77.png"/>
          <p:cNvPicPr>
            <a:picLocks noChangeAspect="1"/>
          </p:cNvPicPr>
          <p:nvPr/>
        </p:nvPicPr>
        <p:blipFill rotWithShape="1">
          <a:blip r:embed="rId3"/>
          <a:srcRect l="57162" t="96281"/>
          <a:stretch/>
        </p:blipFill>
        <p:spPr>
          <a:xfrm>
            <a:off x="5181600" y="5014471"/>
            <a:ext cx="2790923" cy="17852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0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42722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Fast Lane to Controlling Cost: Fixed Cost Contracting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676400"/>
            <a:ext cx="7391400" cy="4114800"/>
          </a:xfrm>
        </p:spPr>
        <p:txBody>
          <a:bodyPr/>
          <a:lstStyle/>
          <a:p>
            <a:r>
              <a:rPr lang="en-US" sz="2200" dirty="0" smtClean="0"/>
              <a:t>Managed Care Organization (MCO) contracts in Medicaid programs</a:t>
            </a:r>
          </a:p>
          <a:p>
            <a:r>
              <a:rPr lang="en-US" sz="2200" dirty="0" smtClean="0"/>
              <a:t>Fixed budget between states and MCOs, “negotiated” prices between MCOs and providers</a:t>
            </a:r>
          </a:p>
          <a:p>
            <a:r>
              <a:rPr lang="en-US" sz="2200" dirty="0" smtClean="0"/>
              <a:t>MCO managing care: utilization generally and use of specific services</a:t>
            </a:r>
          </a:p>
          <a:p>
            <a:r>
              <a:rPr lang="en-US" sz="2200" dirty="0" smtClean="0"/>
              <a:t>Medicare approach with Medicare Advantage plans (MA): combine quality scoring with payment, resulting in higher outlay</a:t>
            </a:r>
          </a:p>
          <a:p>
            <a:r>
              <a:rPr lang="en-US" sz="2200" dirty="0" smtClean="0"/>
              <a:t>Provider payment determined by the MA plan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88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400"/>
            <a:ext cx="7162800" cy="5353551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75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Change in Payment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5498314" cy="4114800"/>
          </a:xfrm>
        </p:spPr>
        <p:txBody>
          <a:bodyPr/>
          <a:lstStyle/>
          <a:p>
            <a:r>
              <a:rPr lang="en-US" sz="2200" dirty="0" smtClean="0"/>
              <a:t>Starting line is fee-for-service (ffs), determined by allowable cost</a:t>
            </a:r>
          </a:p>
          <a:p>
            <a:r>
              <a:rPr lang="en-US" sz="2200" dirty="0" smtClean="0"/>
              <a:t>The slow lane is to modify incrementally with incentives</a:t>
            </a:r>
          </a:p>
          <a:p>
            <a:r>
              <a:rPr lang="en-US" sz="2200" dirty="0" smtClean="0"/>
              <a:t>Moderate lane supports elements of restructuring health finance but leaves in place current core (ffs)</a:t>
            </a:r>
          </a:p>
          <a:p>
            <a:r>
              <a:rPr lang="en-US" sz="2200" dirty="0" smtClean="0"/>
              <a:t>Fast lane blows past current design to a total redesign of payment, aligned with quality measures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314" y="3707242"/>
            <a:ext cx="2726572" cy="160817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001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Track 3, Fast Lane: Global Budgeting in Maryland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828800"/>
            <a:ext cx="7391400" cy="3962400"/>
          </a:xfrm>
        </p:spPr>
        <p:txBody>
          <a:bodyPr/>
          <a:lstStyle/>
          <a:p>
            <a:r>
              <a:rPr lang="en-US" sz="2400" dirty="0" smtClean="0"/>
              <a:t>Meeting the spending targets of the demonstration (rate of growth below that of the state’s economy)</a:t>
            </a:r>
          </a:p>
          <a:p>
            <a:r>
              <a:rPr lang="en-US" sz="2400" dirty="0" smtClean="0"/>
              <a:t>Total Medicare savings of $429 million 2013 – 2016; net savings of $319 million</a:t>
            </a:r>
          </a:p>
          <a:p>
            <a:r>
              <a:rPr lang="en-US" sz="2400" dirty="0" smtClean="0"/>
              <a:t>Quality measures also improving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050" dirty="0"/>
              <a:t>Source: Nelson Sabatini, Joseph Antos, Howard Haft, and Donna Kinzer. “Maryland’s All-Payer Model—Achievements, Challenges, and Next Steps.” </a:t>
            </a:r>
            <a:r>
              <a:rPr lang="en-US" sz="1050" i="1" dirty="0"/>
              <a:t>Health Affairs Blog</a:t>
            </a:r>
            <a:r>
              <a:rPr lang="en-US" sz="1050" dirty="0"/>
              <a:t>. January 31, 2017.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2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Track 3, Fast Lane: Global Budgeting in Maryland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3886200"/>
          </a:xfrm>
        </p:spPr>
        <p:txBody>
          <a:bodyPr/>
          <a:lstStyle/>
          <a:p>
            <a:r>
              <a:rPr lang="en-US" sz="2200" dirty="0" smtClean="0"/>
              <a:t>The story of McCready Health in Crisfield, population 2,726 (service area approximately 7,.000)</a:t>
            </a:r>
          </a:p>
          <a:p>
            <a:r>
              <a:rPr lang="en-US" sz="2200" dirty="0" smtClean="0"/>
              <a:t>Increased capital investments</a:t>
            </a:r>
          </a:p>
          <a:p>
            <a:r>
              <a:rPr lang="en-US" sz="2200" dirty="0" smtClean="0"/>
              <a:t>Build new services</a:t>
            </a:r>
          </a:p>
          <a:p>
            <a:pPr marL="0" indent="0">
              <a:buNone/>
            </a:pPr>
            <a:r>
              <a:rPr lang="en-US" sz="2200" dirty="0" smtClean="0"/>
              <a:t>“The switch from volume payment to value payment is driving McCready to understand and improve the health status of its populations”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050" dirty="0"/>
              <a:t>Sources: Joy A. Strand. “Global Budget in a Rural Hospital.” Presentation to the NRHA CAH Conference. September 22, 2016</a:t>
            </a:r>
          </a:p>
          <a:p>
            <a:pPr marL="0" indent="0">
              <a:buNone/>
            </a:pPr>
            <a:r>
              <a:rPr lang="en-US" sz="1050" dirty="0"/>
              <a:t>“Global Budget Process as an Alternative Payment Model.” </a:t>
            </a:r>
            <a:r>
              <a:rPr lang="en-US" sz="1050" i="1" dirty="0"/>
              <a:t>Rural Innovation Profile</a:t>
            </a:r>
            <a:r>
              <a:rPr lang="en-US" sz="1050" dirty="0"/>
              <a:t>. Rural Health Value. </a:t>
            </a:r>
            <a:r>
              <a:rPr lang="en-US" sz="1050" dirty="0">
                <a:hlinkClick r:id="rId2"/>
              </a:rPr>
              <a:t>www.ruralhealthvalue.org</a:t>
            </a:r>
            <a:r>
              <a:rPr lang="en-US" sz="1050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14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369875"/>
            <a:ext cx="7772400" cy="1143000"/>
          </a:xfrm>
        </p:spPr>
        <p:txBody>
          <a:bodyPr/>
          <a:lstStyle/>
          <a:p>
            <a:pPr algn="l"/>
            <a:r>
              <a:rPr lang="en-US" sz="4200" b="1" dirty="0" smtClean="0"/>
              <a:t>Track 3: Fast Lane: Direct Contracting</a:t>
            </a:r>
            <a:endParaRPr lang="en-US" sz="4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6289"/>
            <a:ext cx="4847844" cy="4114800"/>
          </a:xfrm>
        </p:spPr>
        <p:txBody>
          <a:bodyPr/>
          <a:lstStyle/>
          <a:p>
            <a:r>
              <a:rPr lang="en-US" sz="2400" dirty="0" smtClean="0"/>
              <a:t>System-owned insurance plans</a:t>
            </a:r>
          </a:p>
          <a:p>
            <a:r>
              <a:rPr lang="en-US" sz="2400" dirty="0" smtClean="0"/>
              <a:t>Contract directly with large groups</a:t>
            </a:r>
          </a:p>
          <a:p>
            <a:r>
              <a:rPr lang="en-US" sz="2400" dirty="0" smtClean="0"/>
              <a:t>Develop products for exchanges</a:t>
            </a:r>
          </a:p>
          <a:p>
            <a:r>
              <a:rPr lang="en-US" sz="2400" dirty="0" smtClean="0"/>
              <a:t>Other: could be association plans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407673"/>
            <a:ext cx="2897157" cy="19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Building the Race Car: Engine is Finance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299" y="1752600"/>
            <a:ext cx="5676901" cy="3733800"/>
          </a:xfrm>
        </p:spPr>
        <p:txBody>
          <a:bodyPr/>
          <a:lstStyle/>
          <a:p>
            <a:r>
              <a:rPr lang="en-US" sz="2000" dirty="0" smtClean="0"/>
              <a:t>Current finance: pro forma</a:t>
            </a:r>
          </a:p>
          <a:p>
            <a:r>
              <a:rPr lang="en-US" sz="2000" dirty="0" smtClean="0"/>
              <a:t>Operating in a shared savings environment</a:t>
            </a:r>
          </a:p>
          <a:p>
            <a:r>
              <a:rPr lang="en-US" sz="2000" dirty="0" smtClean="0"/>
              <a:t>Understanding cross-payer issues (helps tremendously to be an all-payer demonstration)</a:t>
            </a:r>
          </a:p>
          <a:p>
            <a:r>
              <a:rPr lang="en-US" sz="2000" dirty="0" smtClean="0"/>
              <a:t>Operating at full risk</a:t>
            </a:r>
          </a:p>
          <a:p>
            <a:r>
              <a:rPr lang="en-US" sz="2000" dirty="0" smtClean="0"/>
              <a:t>Crucial to keep it lubricated:  in McCready biweekly meetings of CEO and CFO to make rate adjustments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205" y="2209800"/>
            <a:ext cx="1723473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2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020" y="422453"/>
            <a:ext cx="1832580" cy="17231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800" y="4572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Wheels for the Car	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379"/>
            <a:ext cx="7391400" cy="4114800"/>
          </a:xfrm>
        </p:spPr>
        <p:txBody>
          <a:bodyPr/>
          <a:lstStyle/>
          <a:p>
            <a:r>
              <a:rPr lang="en-US" sz="2800" dirty="0" smtClean="0"/>
              <a:t>Community partnerships</a:t>
            </a:r>
          </a:p>
          <a:p>
            <a:r>
              <a:rPr lang="en-US" sz="2800" dirty="0" smtClean="0"/>
              <a:t>Maintains continuous progress toward community health objectives</a:t>
            </a:r>
          </a:p>
          <a:p>
            <a:r>
              <a:rPr lang="en-US" sz="2800" dirty="0" smtClean="0"/>
              <a:t>Maintaining tire pressure:  spreading resources to meet health needs through the appropriate agency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866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83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Body of the Car: Strategies and Tactics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78" y="1761057"/>
            <a:ext cx="7391400" cy="4114800"/>
          </a:xfrm>
        </p:spPr>
        <p:txBody>
          <a:bodyPr/>
          <a:lstStyle/>
          <a:p>
            <a:r>
              <a:rPr lang="en-US" sz="2400" dirty="0" smtClean="0"/>
              <a:t>Care management for high risk patients</a:t>
            </a:r>
          </a:p>
          <a:p>
            <a:r>
              <a:rPr lang="en-US" sz="2400" dirty="0" smtClean="0"/>
              <a:t>Identifying pressure points driving expenditures and work to control (readmissions down in MD; “high flyers” in emergency rooms)</a:t>
            </a:r>
          </a:p>
          <a:p>
            <a:r>
              <a:rPr lang="en-US" sz="2400" dirty="0" smtClean="0"/>
              <a:t>Population health measures to achieve community health goals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6585">
            <a:off x="3915274" y="4194634"/>
            <a:ext cx="2490332" cy="9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4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476"/>
            <a:ext cx="8382000" cy="1143000"/>
          </a:xfrm>
        </p:spPr>
        <p:txBody>
          <a:bodyPr/>
          <a:lstStyle/>
          <a:p>
            <a:pPr algn="ctr"/>
            <a:r>
              <a:rPr lang="en-US" sz="4000" b="1" dirty="0" smtClean="0"/>
              <a:t>Tactics: Community-Wide Efforts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4267200"/>
          </a:xfrm>
        </p:spPr>
        <p:txBody>
          <a:bodyPr/>
          <a:lstStyle/>
          <a:p>
            <a:r>
              <a:rPr lang="en-US" sz="1500" dirty="0"/>
              <a:t>The Heart of New Ulm Project lead by the New Ulm Medical Center (CAH): 36-member steering committee from multiple sectors focused on healthy lifestyle behaviors; diet, daily aspirin, exercise – will impact </a:t>
            </a:r>
            <a:r>
              <a:rPr lang="en-US" sz="1500" dirty="0" smtClean="0"/>
              <a:t>utilization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Mt Ascutney Hospital and Health Center in Windsor, VT (CAH) formed community health infrastructure to close fragmented and decentralized care services, establishing new infrastructure and programs; result is 34,248 individuals receiving assistance in social services and numerous antidrug programs being introduced; needed to build trust with community partners, sharing credit</a:t>
            </a:r>
          </a:p>
          <a:p>
            <a:pPr marL="0" indent="0">
              <a:buNone/>
            </a:pPr>
            <a:r>
              <a:rPr lang="en-US" sz="1050" dirty="0"/>
              <a:t>Source: “The Role of Small and Rural Hospitals and Care Systems in Effective Population Partnerships” Health Research and Educational Trust, AHA. June, 2013</a:t>
            </a:r>
            <a:r>
              <a:rPr lang="en-US" sz="1050" dirty="0" smtClean="0"/>
              <a:t>.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1500" dirty="0"/>
              <a:t>Dansville, NY Noyes Health: in healthiest county in NY; work with community partners across the continuum of care; from CEO: “We no longer see ourselves as a standalone organization, but rather as part of the region’s broader healthcare ecosystem.” </a:t>
            </a:r>
            <a:endParaRPr lang="en-US" sz="1500" dirty="0" smtClean="0"/>
          </a:p>
          <a:p>
            <a:pPr marL="0" indent="0"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Ellie Rizzo, “Population Health Lessons from Hospitals in the U.S.’ Healthiest Counties: 3 CEOs Share Successes.” </a:t>
            </a:r>
            <a:r>
              <a:rPr lang="en-US" sz="1050" i="1" dirty="0"/>
              <a:t>Becker’s Hospital Review</a:t>
            </a:r>
            <a:r>
              <a:rPr lang="en-US" sz="1050" dirty="0"/>
              <a:t> June 2, 2014)</a:t>
            </a: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56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55" y="228600"/>
            <a:ext cx="8229600" cy="1143000"/>
          </a:xfrm>
        </p:spPr>
        <p:txBody>
          <a:bodyPr/>
          <a:lstStyle/>
          <a:p>
            <a:pPr algn="l"/>
            <a:r>
              <a:rPr lang="en-US" sz="3800" b="1" dirty="0" smtClean="0"/>
              <a:t>Tactics: Addressing Patient Social Needs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55" y="1371600"/>
            <a:ext cx="8001000" cy="41910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Winona MN hospital: network formed to support chronically ill individuals with services that included purchasing meals post discharge: ED visits fell 91% in </a:t>
            </a:r>
            <a:r>
              <a:rPr lang="en-US" sz="1800" dirty="0" smtClean="0"/>
              <a:t>first three </a:t>
            </a:r>
            <a:r>
              <a:rPr lang="en-US" sz="1800" dirty="0"/>
              <a:t>months, readmission rates 94%</a:t>
            </a:r>
            <a:r>
              <a:rPr lang="en-US" sz="1800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Rite Pyrillis, “Rural </a:t>
            </a:r>
            <a:r>
              <a:rPr lang="en-US" sz="1050" dirty="0" smtClean="0"/>
              <a:t>Hospitals Innovate </a:t>
            </a:r>
            <a:r>
              <a:rPr lang="en-US" sz="1050" dirty="0"/>
              <a:t>to Meet New Health Care Challenges.” </a:t>
            </a:r>
            <a:r>
              <a:rPr lang="en-US" sz="1050" i="1" dirty="0"/>
              <a:t>Hospitals and Health Networks. </a:t>
            </a:r>
            <a:r>
              <a:rPr lang="en-US" sz="1050" dirty="0"/>
              <a:t>January 13, 2015</a:t>
            </a:r>
            <a:r>
              <a:rPr lang="en-US" sz="1050" dirty="0" smtClean="0"/>
              <a:t>) 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>
              <a:spcBef>
                <a:spcPts val="0"/>
              </a:spcBef>
            </a:pPr>
            <a:r>
              <a:rPr lang="en-US" sz="1800" dirty="0"/>
              <a:t>St Joseph’s Hospital in Highland, IL: rigorous discharge review, including daily huddles during inpatient stay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John Commins, “This Tiny CAH Says ‘No Excuses’” </a:t>
            </a:r>
            <a:r>
              <a:rPr lang="en-US" sz="1050" i="1" dirty="0"/>
              <a:t>HealthLeaders Media</a:t>
            </a:r>
            <a:r>
              <a:rPr lang="en-US" sz="1050" dirty="0"/>
              <a:t> September 16, 2015</a:t>
            </a:r>
            <a:r>
              <a:rPr lang="en-US" sz="1050" dirty="0" smtClean="0"/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/>
          </a:p>
          <a:p>
            <a:pPr>
              <a:spcBef>
                <a:spcPts val="0"/>
              </a:spcBef>
            </a:pPr>
            <a:r>
              <a:rPr lang="en-US" sz="1800" dirty="0"/>
              <a:t>Anson County hospital in North Carolina: designed hospital to improve communication, patient flow and create a “healing environment”; use medical home approach to care; use community health advocates and patient navigators </a:t>
            </a:r>
            <a:endParaRPr lang="en-US" sz="1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“Re-envisioning the Rural Hospital. </a:t>
            </a:r>
            <a:r>
              <a:rPr lang="en-US" sz="1050" i="1" dirty="0"/>
              <a:t>North Carolina Health News</a:t>
            </a:r>
            <a:r>
              <a:rPr lang="en-US" sz="1050" dirty="0"/>
              <a:t>. July 31, 2015)</a:t>
            </a: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0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Tactics: Population Health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143000"/>
            <a:ext cx="7391400" cy="4572000"/>
          </a:xfrm>
        </p:spPr>
        <p:txBody>
          <a:bodyPr>
            <a:normAutofit/>
          </a:bodyPr>
          <a:lstStyle/>
          <a:p>
            <a:r>
              <a:rPr lang="en-US" sz="2000" dirty="0"/>
              <a:t>Garden City, KS St. Catherine Hospital formed Finney County Community Health Coalition, was awarded a grant in 2007, results: drop in teen binge drinking, grew into new 501(c)(3) organization that had success with no-smoking ordinance, bus service, child health </a:t>
            </a:r>
            <a:r>
              <a:rPr lang="en-US" sz="2000" dirty="0" smtClean="0"/>
              <a:t>initiatives</a:t>
            </a:r>
          </a:p>
          <a:p>
            <a:pPr marL="0" indent="0"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“Garden City harvests a thriving crop of community  health improvement projects.” </a:t>
            </a:r>
            <a:r>
              <a:rPr lang="en-US" sz="1050" i="1" dirty="0"/>
              <a:t>AHA News</a:t>
            </a:r>
            <a:r>
              <a:rPr lang="en-US" sz="1050" dirty="0"/>
              <a:t> September 12, 2014</a:t>
            </a:r>
            <a:r>
              <a:rPr lang="en-US" sz="1050" dirty="0" smtClean="0"/>
              <a:t>)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sz="2000" dirty="0"/>
              <a:t>Employee wellness program in Mason District Hospital, Havanna, IL saved money for the hospital and improved community health; Kish</a:t>
            </a:r>
            <a:r>
              <a:rPr lang="en-US" sz="2000" i="1" dirty="0"/>
              <a:t>Health</a:t>
            </a:r>
            <a:r>
              <a:rPr lang="en-US" sz="2000" dirty="0"/>
              <a:t> System in DeKalb IL using CHNA to influence programming </a:t>
            </a:r>
            <a:endParaRPr lang="en-US" sz="2000" dirty="0" smtClean="0"/>
          </a:p>
          <a:p>
            <a:pPr marL="0" indent="0"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Melissa Henriksen and Norman Walzer. “Illinois Critical Access Hospitals: Managing Healthy Communities in Rural Illinois.” </a:t>
            </a:r>
            <a:r>
              <a:rPr lang="en-US" sz="1050" i="1" dirty="0"/>
              <a:t>Rural Health Care White Paper Series: Issue 3</a:t>
            </a:r>
            <a:r>
              <a:rPr lang="en-US" sz="1050" dirty="0"/>
              <a:t> Northern Illinois Center for Governmental Studies. October, 2013.</a:t>
            </a:r>
            <a:endParaRPr lang="en-US" sz="1500" dirty="0"/>
          </a:p>
          <a:p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5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4313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674" y="1378649"/>
            <a:ext cx="6942125" cy="4114800"/>
          </a:xfrm>
        </p:spPr>
        <p:txBody>
          <a:bodyPr>
            <a:normAutofit/>
          </a:bodyPr>
          <a:lstStyle/>
          <a:p>
            <a:r>
              <a:rPr lang="en-US" sz="2800" dirty="0"/>
              <a:t>The tracks are still being defined, especially track 3</a:t>
            </a:r>
          </a:p>
          <a:p>
            <a:r>
              <a:rPr lang="en-US" sz="2800" dirty="0"/>
              <a:t>The shift to track 3 is underway, but at different paces in different places and from different payers</a:t>
            </a:r>
          </a:p>
          <a:p>
            <a:r>
              <a:rPr lang="en-US" sz="2800" dirty="0"/>
              <a:t>Lots of pieces already in place or available to build and drive the car</a:t>
            </a:r>
          </a:p>
          <a:p>
            <a:pPr marL="0" indent="0">
              <a:buNone/>
            </a:pPr>
            <a:endParaRPr 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32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The Vehicles: Knowledge and Tactics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financial risk</a:t>
            </a:r>
          </a:p>
          <a:p>
            <a:r>
              <a:rPr lang="en-US" dirty="0" smtClean="0"/>
              <a:t>Knowing what influences health outcomes</a:t>
            </a:r>
          </a:p>
          <a:p>
            <a:r>
              <a:rPr lang="en-US" dirty="0" smtClean="0"/>
              <a:t>Managing care (patient)</a:t>
            </a:r>
          </a:p>
          <a:p>
            <a:r>
              <a:rPr lang="en-US" dirty="0" smtClean="0"/>
              <a:t>Managing health (population)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69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356088" cy="1143000"/>
          </a:xfrm>
        </p:spPr>
        <p:txBody>
          <a:bodyPr/>
          <a:lstStyle/>
          <a:p>
            <a:pPr algn="l"/>
            <a:r>
              <a:rPr lang="en-US" sz="4000" b="1" dirty="0"/>
              <a:t>For further information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90600"/>
            <a:ext cx="7391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The RUPRI Center for Rural Health Policy Analysis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hlinkClick r:id="rId2"/>
              </a:rPr>
              <a:t>http://cph.uiowa.edu/rupri</a:t>
            </a:r>
            <a:r>
              <a:rPr lang="en-US" sz="22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18872" indent="0"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The RUPRI Health Panel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http://www.rupri.org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Rural Telehealth Research Center</a:t>
            </a:r>
          </a:p>
          <a:p>
            <a:pPr marL="0" indent="0">
              <a:buNone/>
            </a:pPr>
            <a:r>
              <a:rPr lang="en-US" sz="2200" dirty="0">
                <a:latin typeface="Arial" pitchFamily="34" charset="0"/>
                <a:cs typeface="Arial" pitchFamily="34" charset="0"/>
                <a:hlinkClick r:id="rId4"/>
              </a:rPr>
              <a:t>http://ruraltelehealth.org/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2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The Rural Health Value Program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http://www.ruralhealthvalue.org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3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7699" y="577109"/>
            <a:ext cx="6572250" cy="1049337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  <a:cs typeface="Arial" pitchFamily="34" charset="0"/>
              </a:rPr>
              <a:t>Keith </a:t>
            </a:r>
            <a:r>
              <a:rPr lang="en-US" sz="4000" b="1" dirty="0" smtClean="0">
                <a:latin typeface="+mn-lt"/>
                <a:cs typeface="Arial" pitchFamily="34" charset="0"/>
              </a:rPr>
              <a:t>Mueller, PhD</a:t>
            </a:r>
            <a:r>
              <a:rPr lang="en-US" sz="4000" dirty="0">
                <a:latin typeface="+mn-lt"/>
                <a:cs typeface="Arial" pitchFamily="34" charset="0"/>
              </a:rPr>
              <a:t/>
            </a:r>
            <a:br>
              <a:rPr lang="en-US" sz="4000" dirty="0">
                <a:latin typeface="+mn-lt"/>
                <a:cs typeface="Arial" pitchFamily="34" charset="0"/>
              </a:rPr>
            </a:b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63575" y="1101778"/>
            <a:ext cx="8480425" cy="4395787"/>
          </a:xfrm>
        </p:spPr>
        <p:txBody>
          <a:bodyPr>
            <a:normAutofit/>
          </a:bodyPr>
          <a:lstStyle/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Interim Dean, College of Public Health</a:t>
            </a:r>
          </a:p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Gerhard Hartman Professor, Health Management &amp; Policy</a:t>
            </a:r>
          </a:p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Director, RUPRI Center for Rural Health Policy Analysis</a:t>
            </a:r>
          </a:p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145 </a:t>
            </a:r>
            <a:r>
              <a:rPr lang="en-US" sz="2000" dirty="0">
                <a:latin typeface="+mj-lt"/>
                <a:cs typeface="Arial" pitchFamily="34" charset="0"/>
              </a:rPr>
              <a:t>Riverside </a:t>
            </a:r>
            <a:r>
              <a:rPr lang="en-US" sz="2000" dirty="0" smtClean="0">
                <a:latin typeface="+mj-lt"/>
                <a:cs typeface="Arial" pitchFamily="34" charset="0"/>
              </a:rPr>
              <a:t>Drive, S153A, CPHB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118866" indent="0">
              <a:buNone/>
            </a:pPr>
            <a:r>
              <a:rPr lang="en-US" sz="2000" dirty="0">
                <a:latin typeface="+mj-lt"/>
                <a:cs typeface="Arial" pitchFamily="34" charset="0"/>
              </a:rPr>
              <a:t>Iowa City, IA  </a:t>
            </a:r>
            <a:r>
              <a:rPr lang="en-US" sz="2000" dirty="0" smtClean="0">
                <a:latin typeface="+mj-lt"/>
                <a:cs typeface="Arial" pitchFamily="34" charset="0"/>
              </a:rPr>
              <a:t>52242</a:t>
            </a:r>
            <a:endParaRPr lang="en-US" sz="2000" dirty="0">
              <a:latin typeface="+mj-lt"/>
              <a:cs typeface="Arial" pitchFamily="34" charset="0"/>
            </a:endParaRPr>
          </a:p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</a:rPr>
              <a:t>319-384-1503</a:t>
            </a:r>
          </a:p>
          <a:p>
            <a:pPr marL="118866" indent="0">
              <a:buNone/>
            </a:pPr>
            <a:r>
              <a:rPr lang="en-US" sz="2000" dirty="0" smtClean="0">
                <a:latin typeface="+mj-lt"/>
                <a:cs typeface="Arial" pitchFamily="34" charset="0"/>
                <a:hlinkClick r:id="rId2"/>
              </a:rPr>
              <a:t>keith-mueller@uiowa.edu</a:t>
            </a:r>
            <a:r>
              <a:rPr lang="en-US" sz="2000" dirty="0" smtClean="0">
                <a:latin typeface="+mj-lt"/>
                <a:cs typeface="Arial" pitchFamily="34" charset="0"/>
              </a:rPr>
              <a:t> </a:t>
            </a:r>
            <a:endParaRPr lang="en-US" sz="2000" dirty="0">
              <a:latin typeface="+mj-lt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9" y="5791200"/>
            <a:ext cx="1322876" cy="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CC17-6B33-428B-9C4E-0496C971B75F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72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1105" y="359120"/>
            <a:ext cx="8153400" cy="914400"/>
          </a:xfrm>
        </p:spPr>
        <p:txBody>
          <a:bodyPr>
            <a:no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 to Share and Spread Innovation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696312" y="1200047"/>
            <a:ext cx="5566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lvl="0" indent="-342900"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/>
              <a:t>The National Rural Health Resource Center   	</a:t>
            </a:r>
            <a:r>
              <a:rPr lang="en-US" sz="1200" dirty="0" smtClean="0">
                <a:hlinkClick r:id="rId2"/>
              </a:rPr>
              <a:t>https</a:t>
            </a:r>
            <a:r>
              <a:rPr lang="en-US" sz="1200" dirty="0">
                <a:hlinkClick r:id="rId2"/>
              </a:rPr>
              <a:t>://www.ruralcenter.org</a:t>
            </a:r>
            <a:r>
              <a:rPr lang="en-US" sz="1200" dirty="0" smtClean="0">
                <a:hlinkClick r:id="rId2"/>
              </a:rPr>
              <a:t>/</a:t>
            </a:r>
            <a:r>
              <a:rPr lang="en-US" sz="1200" dirty="0" smtClean="0"/>
              <a:t>  </a:t>
            </a:r>
          </a:p>
          <a:p>
            <a:pPr marL="461772" lvl="0" indent="-342900"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/>
              <a:t>The Rural Health Information Hub</a:t>
            </a:r>
          </a:p>
          <a:p>
            <a:pPr marL="118872" lvl="0"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200" dirty="0"/>
              <a:t>	</a:t>
            </a:r>
            <a:r>
              <a:rPr lang="en-US" sz="1200" dirty="0">
                <a:hlinkClick r:id="rId3"/>
              </a:rPr>
              <a:t>https://www.ruralhealthinfo.org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  <a:p>
            <a:pPr marL="461772" lvl="0" indent="-342900"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/>
              <a:t>The National Rural Health Association</a:t>
            </a:r>
          </a:p>
          <a:p>
            <a:pPr marL="118872" lvl="0"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200" dirty="0"/>
              <a:t>	</a:t>
            </a:r>
            <a:r>
              <a:rPr lang="en-US" sz="1200" dirty="0">
                <a:hlinkClick r:id="rId4"/>
              </a:rPr>
              <a:t>https://www.ruralhealthweb.org</a:t>
            </a:r>
            <a:r>
              <a:rPr lang="en-US" sz="1200" dirty="0" smtClean="0">
                <a:hlinkClick r:id="rId4"/>
              </a:rPr>
              <a:t>/</a:t>
            </a:r>
            <a:r>
              <a:rPr lang="en-US" sz="1200" dirty="0" smtClean="0"/>
              <a:t> </a:t>
            </a:r>
          </a:p>
          <a:p>
            <a:pPr marL="461772" lvl="0" indent="-342900"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/>
              <a:t>The National Organization of State Offices of Rural Health</a:t>
            </a:r>
          </a:p>
          <a:p>
            <a:pPr marL="118872" lvl="0"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200" dirty="0"/>
              <a:t>	</a:t>
            </a:r>
            <a:r>
              <a:rPr lang="en-US" sz="1200" dirty="0">
                <a:hlinkClick r:id="rId5"/>
              </a:rPr>
              <a:t>https://nosorh.org</a:t>
            </a:r>
            <a:r>
              <a:rPr lang="en-US" sz="1200" dirty="0" smtClean="0">
                <a:hlinkClick r:id="rId5"/>
              </a:rPr>
              <a:t>/</a:t>
            </a:r>
            <a:r>
              <a:rPr lang="en-US" sz="1200" dirty="0" smtClean="0"/>
              <a:t> </a:t>
            </a:r>
          </a:p>
          <a:p>
            <a:pPr marL="461772" lvl="0" indent="-342900"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ü"/>
            </a:pPr>
            <a:r>
              <a:rPr lang="en-US" sz="2400" dirty="0" smtClean="0"/>
              <a:t>The American Hospital Association</a:t>
            </a:r>
          </a:p>
          <a:p>
            <a:pPr marL="118872" lvl="0"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200" dirty="0">
                <a:solidFill>
                  <a:prstClr val="black"/>
                </a:solidFill>
              </a:rPr>
              <a:t>	</a:t>
            </a:r>
            <a:r>
              <a:rPr lang="en-US" sz="1200" dirty="0">
                <a:solidFill>
                  <a:prstClr val="black"/>
                </a:solidFill>
                <a:hlinkClick r:id="rId6"/>
              </a:rPr>
              <a:t>http://www.aha.org</a:t>
            </a:r>
            <a:r>
              <a:rPr lang="en-US" sz="1200" dirty="0" smtClean="0">
                <a:solidFill>
                  <a:prstClr val="black"/>
                </a:solidFill>
                <a:hlinkClick r:id="rId6"/>
              </a:rPr>
              <a:t>/</a:t>
            </a:r>
            <a:r>
              <a:rPr lang="en-US" sz="1200" dirty="0" smtClean="0">
                <a:solidFill>
                  <a:prstClr val="black"/>
                </a:solidFill>
              </a:rPr>
              <a:t>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50" y="2670720"/>
            <a:ext cx="144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48" y="3429022"/>
            <a:ext cx="82916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82007"/>
            <a:ext cx="2231292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052" y="4495822"/>
            <a:ext cx="1253596" cy="73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HIhub log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17" y="2067077"/>
            <a:ext cx="2486025" cy="6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9" y="5791200"/>
            <a:ext cx="1322876" cy="54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6CC17-6B33-428B-9C4E-0496C971B75F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02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399" y="2290233"/>
            <a:ext cx="7696201" cy="197696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en-US" sz="1700" dirty="0">
                <a:solidFill>
                  <a:srgbClr val="0D0D0D"/>
                </a:solidFill>
              </a:rPr>
              <a:t>The Rural Health Research Gateway provides access to all publications and projects from </a:t>
            </a:r>
            <a:r>
              <a:rPr lang="en-US" altLang="en-US" sz="1700" dirty="0" smtClean="0">
                <a:solidFill>
                  <a:srgbClr val="0D0D0D"/>
                </a:solidFill>
              </a:rPr>
              <a:t>eight </a:t>
            </a:r>
            <a:r>
              <a:rPr lang="en-US" altLang="en-US" sz="1700" dirty="0">
                <a:solidFill>
                  <a:srgbClr val="0D0D0D"/>
                </a:solidFill>
              </a:rPr>
              <a:t>different research centers. Visit our website for more information.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u="sng" dirty="0" smtClean="0">
                <a:solidFill>
                  <a:srgbClr val="13506F"/>
                </a:solidFill>
                <a:hlinkClick r:id="rId2"/>
              </a:rPr>
              <a:t>ruralhealthresearch.org</a:t>
            </a:r>
            <a:endParaRPr lang="en-US" altLang="en-US" sz="1500" dirty="0">
              <a:solidFill>
                <a:srgbClr val="13506F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b="1" dirty="0">
                <a:solidFill>
                  <a:srgbClr val="0D0D0D"/>
                </a:solidFill>
              </a:rPr>
              <a:t>Sign up for our </a:t>
            </a:r>
            <a:r>
              <a:rPr lang="en-US" altLang="en-US" b="1" dirty="0" smtClean="0">
                <a:solidFill>
                  <a:srgbClr val="0D0D0D"/>
                </a:solidFill>
              </a:rPr>
              <a:t>email alerts</a:t>
            </a:r>
            <a:r>
              <a:rPr lang="en-US" altLang="en-US" b="1" dirty="0">
                <a:solidFill>
                  <a:srgbClr val="0D0D0D"/>
                </a:solidFill>
              </a:rPr>
              <a:t>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u="sng" dirty="0" smtClean="0">
                <a:solidFill>
                  <a:srgbClr val="13506F"/>
                </a:solidFill>
              </a:rPr>
              <a:t>ruralhealthresearch.org/alerts</a:t>
            </a:r>
            <a:endParaRPr lang="en-US" altLang="en-US" dirty="0">
              <a:solidFill>
                <a:srgbClr val="13506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2575F-B4A4-43F3-B263-55525EB0C6E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439771"/>
            <a:ext cx="1721612" cy="9029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0"/>
            <a:ext cx="9144000" cy="381000"/>
          </a:xfrm>
          <a:prstGeom prst="rect">
            <a:avLst/>
          </a:prstGeom>
          <a:solidFill>
            <a:srgbClr val="18374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01" y="381000"/>
            <a:ext cx="3018995" cy="1851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600" y="4368436"/>
            <a:ext cx="2781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Center for Rural Health</a:t>
            </a:r>
          </a:p>
          <a:p>
            <a:pPr algn="r"/>
            <a:r>
              <a:rPr lang="en-US" sz="1400" dirty="0" smtClean="0"/>
              <a:t>University of North Dakota</a:t>
            </a:r>
          </a:p>
          <a:p>
            <a:pPr algn="r"/>
            <a:r>
              <a:rPr lang="en-US" sz="1400" dirty="0" smtClean="0"/>
              <a:t>501 N. Columbia Road Stop 9037</a:t>
            </a:r>
          </a:p>
          <a:p>
            <a:pPr algn="r"/>
            <a:r>
              <a:rPr lang="en-US" sz="1400" dirty="0" smtClean="0"/>
              <a:t>Grand Forks, ND 58202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704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The Driver: Health Care Organization (Hospital) Leadership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Generating resources and investing strategically</a:t>
            </a:r>
          </a:p>
          <a:p>
            <a:r>
              <a:rPr lang="en-US" dirty="0" smtClean="0"/>
              <a:t>Local leadership</a:t>
            </a:r>
          </a:p>
          <a:p>
            <a:r>
              <a:rPr lang="en-US" dirty="0" smtClean="0"/>
              <a:t>Facilitating coalitions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101613"/>
            <a:ext cx="2006499" cy="178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14" y="204823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Policy Motivator: Cost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218" y="1265757"/>
            <a:ext cx="7391400" cy="4114800"/>
          </a:xfrm>
        </p:spPr>
        <p:txBody>
          <a:bodyPr/>
          <a:lstStyle/>
          <a:p>
            <a:r>
              <a:rPr lang="en-US" sz="2800" dirty="0" smtClean="0"/>
              <a:t>Total expenditure growing faster than Gross Domestic  Product: crowds out other uses of GDP</a:t>
            </a:r>
          </a:p>
          <a:p>
            <a:r>
              <a:rPr lang="en-US" sz="2800" dirty="0" smtClean="0"/>
              <a:t>Strain on national, state, local budgets </a:t>
            </a:r>
          </a:p>
          <a:p>
            <a:r>
              <a:rPr lang="en-US" sz="2800" dirty="0" smtClean="0"/>
              <a:t>Cost of private insurance predicted to exceed $14,000 annually</a:t>
            </a:r>
          </a:p>
          <a:p>
            <a:r>
              <a:rPr lang="en-US" sz="2800" dirty="0" smtClean="0"/>
              <a:t>What is the return on investment of this use of GDP?</a:t>
            </a:r>
          </a:p>
          <a:p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359213"/>
            <a:ext cx="1343976" cy="17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Track 1: The Slow Lane for Providers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391400" cy="3352800"/>
          </a:xfrm>
        </p:spPr>
        <p:txBody>
          <a:bodyPr/>
          <a:lstStyle/>
          <a:p>
            <a:r>
              <a:rPr lang="en-US" sz="2800" dirty="0" smtClean="0"/>
              <a:t>Incentives affecting small percentage of payment </a:t>
            </a:r>
          </a:p>
          <a:p>
            <a:r>
              <a:rPr lang="en-US" sz="2800" dirty="0" smtClean="0"/>
              <a:t>Payment change for only a small portion of patients </a:t>
            </a:r>
          </a:p>
          <a:p>
            <a:r>
              <a:rPr lang="en-US" sz="2800" dirty="0" smtClean="0"/>
              <a:t>Adjustments to limited number of services</a:t>
            </a:r>
          </a:p>
          <a:p>
            <a:r>
              <a:rPr lang="en-US" sz="2800" dirty="0" smtClean="0"/>
              <a:t>Retaining the FFS payment design 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52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Track 2: A Moderate Pace with Potential for More Rapid Pace: ACO Model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209800"/>
            <a:ext cx="7391400" cy="4114800"/>
          </a:xfrm>
        </p:spPr>
        <p:txBody>
          <a:bodyPr/>
          <a:lstStyle/>
          <a:p>
            <a:r>
              <a:rPr lang="en-US" sz="2800" dirty="0" smtClean="0"/>
              <a:t>Fee-for-service chassis remains in place</a:t>
            </a:r>
          </a:p>
          <a:p>
            <a:r>
              <a:rPr lang="en-US" sz="2800" dirty="0" smtClean="0"/>
              <a:t>But payment tied to total expenditures</a:t>
            </a:r>
          </a:p>
          <a:p>
            <a:r>
              <a:rPr lang="en-US" sz="2800" dirty="0" smtClean="0"/>
              <a:t>With an element of quality measurement and accountability</a:t>
            </a:r>
          </a:p>
          <a:p>
            <a:r>
              <a:rPr lang="en-US" sz="2800" dirty="0" smtClean="0"/>
              <a:t>Accountable Care Organization: each term has meaning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438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/>
              <a:t>Why Travel Down the ACO Lane?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to test (training wheels)</a:t>
            </a:r>
          </a:p>
          <a:p>
            <a:r>
              <a:rPr lang="en-US" dirty="0" smtClean="0"/>
              <a:t>Strategic investments using advance payment or other commitments</a:t>
            </a:r>
          </a:p>
          <a:p>
            <a:r>
              <a:rPr lang="en-US" dirty="0" smtClean="0"/>
              <a:t>Building delivery systems that can negotiate contracts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23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sz="4000" b="1" dirty="0" smtClean="0"/>
              <a:t>Medicare Results Are Mixed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1371600"/>
            <a:ext cx="7391400" cy="4114800"/>
          </a:xfrm>
        </p:spPr>
        <p:txBody>
          <a:bodyPr/>
          <a:lstStyle/>
          <a:p>
            <a:r>
              <a:rPr lang="en-US" sz="2200" dirty="0" smtClean="0"/>
              <a:t>There have been savings to the Medicare program, significance in the eyes of the beholder</a:t>
            </a:r>
          </a:p>
          <a:p>
            <a:r>
              <a:rPr lang="en-US" sz="2200" dirty="0" smtClean="0"/>
              <a:t>Some ACOs receiving shared savings: some rural ACOs exceeding $2 million in shared savings</a:t>
            </a:r>
          </a:p>
          <a:p>
            <a:r>
              <a:rPr lang="en-US" sz="2200" dirty="0" smtClean="0"/>
              <a:t>Quality scores have improved</a:t>
            </a:r>
          </a:p>
          <a:p>
            <a:r>
              <a:rPr lang="en-US" sz="2200" dirty="0" smtClean="0"/>
              <a:t>Is the lane most traveled: following slides show Medicare Shared Savings Plan growth, based on beneficiaries attributed to ACOs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875857"/>
            <a:ext cx="992157" cy="41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34C0C-C1B1-480A-A1BA-F26B358A4959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95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2489</TotalTime>
  <Words>2052</Words>
  <Application>Microsoft Office PowerPoint</Application>
  <PresentationFormat>On-screen Show (4:3)</PresentationFormat>
  <Paragraphs>492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Times</vt:lpstr>
      <vt:lpstr>Times New Roman</vt:lpstr>
      <vt:lpstr>Wingdings</vt:lpstr>
      <vt:lpstr>Office Theme</vt:lpstr>
      <vt:lpstr>The Race To Value-Based Payment</vt:lpstr>
      <vt:lpstr>The Change in Payment </vt:lpstr>
      <vt:lpstr>The Vehicles: Knowledge and Tactics</vt:lpstr>
      <vt:lpstr>The Driver: Health Care Organization (Hospital) Leadership</vt:lpstr>
      <vt:lpstr>Policy Motivator: Cost</vt:lpstr>
      <vt:lpstr>Track 1: The Slow Lane for Providers</vt:lpstr>
      <vt:lpstr>Track 2: A Moderate Pace with Potential for More Rapid Pace: ACO Model </vt:lpstr>
      <vt:lpstr>Why Travel Down the ACO Lane?</vt:lpstr>
      <vt:lpstr>Medicare Results Are Mixed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Fast Lane to Controlling Cost: Fixed Cost Contracting</vt:lpstr>
      <vt:lpstr>PowerPoint Presentation</vt:lpstr>
      <vt:lpstr>Track 3, Fast Lane: Global Budgeting in Maryland</vt:lpstr>
      <vt:lpstr>Track 3, Fast Lane: Global Budgeting in Maryland</vt:lpstr>
      <vt:lpstr>Track 3: Fast Lane: Direct Contracting</vt:lpstr>
      <vt:lpstr>Building the Race Car: Engine is Finance</vt:lpstr>
      <vt:lpstr>The Wheels for the Car </vt:lpstr>
      <vt:lpstr>The Body of the Car: Strategies and Tactics</vt:lpstr>
      <vt:lpstr>Tactics: Community-Wide Efforts</vt:lpstr>
      <vt:lpstr>Tactics: Addressing Patient Social Needs</vt:lpstr>
      <vt:lpstr>Tactics: Population Health</vt:lpstr>
      <vt:lpstr>Conclusion</vt:lpstr>
      <vt:lpstr>For further information</vt:lpstr>
      <vt:lpstr>Keith Mueller, PhD </vt:lpstr>
      <vt:lpstr>Collaborations to Share and Spread Innovation </vt:lpstr>
      <vt:lpstr>PowerPoint Presentation</vt:lpstr>
    </vt:vector>
  </TitlesOfParts>
  <Company>The 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University Relations</dc:creator>
  <cp:lastModifiedBy>Yeggy, Kristi A</cp:lastModifiedBy>
  <cp:revision>29</cp:revision>
  <cp:lastPrinted>2018-03-22T22:27:09Z</cp:lastPrinted>
  <dcterms:created xsi:type="dcterms:W3CDTF">2004-06-18T17:08:09Z</dcterms:created>
  <dcterms:modified xsi:type="dcterms:W3CDTF">2018-04-17T15:31:25Z</dcterms:modified>
</cp:coreProperties>
</file>