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handoutMasterIdLst>
    <p:handoutMasterId r:id="rId21"/>
  </p:handoutMasterIdLst>
  <p:sldIdLst>
    <p:sldId id="273" r:id="rId3"/>
    <p:sldId id="279" r:id="rId4"/>
    <p:sldId id="308" r:id="rId5"/>
    <p:sldId id="320" r:id="rId6"/>
    <p:sldId id="259" r:id="rId7"/>
    <p:sldId id="321" r:id="rId8"/>
    <p:sldId id="291" r:id="rId9"/>
    <p:sldId id="302" r:id="rId10"/>
    <p:sldId id="330" r:id="rId11"/>
    <p:sldId id="331" r:id="rId12"/>
    <p:sldId id="328" r:id="rId13"/>
    <p:sldId id="326" r:id="rId14"/>
    <p:sldId id="327" r:id="rId15"/>
    <p:sldId id="329" r:id="rId16"/>
    <p:sldId id="325" r:id="rId17"/>
    <p:sldId id="323" r:id="rId18"/>
    <p:sldId id="322" r:id="rId19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8" y="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273" cy="466220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129" y="0"/>
            <a:ext cx="3042273" cy="466220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r">
              <a:defRPr sz="1200"/>
            </a:lvl1pPr>
          </a:lstStyle>
          <a:p>
            <a:fld id="{807E320D-39F4-48D4-965E-097DF6304E64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707"/>
            <a:ext cx="3042273" cy="466219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129" y="8839707"/>
            <a:ext cx="3042273" cy="466219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r">
              <a:defRPr sz="1200"/>
            </a:lvl1pPr>
          </a:lstStyle>
          <a:p>
            <a:fld id="{2DEA47DC-F7B2-47F3-B54F-BE0D70F797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71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r">
              <a:defRPr sz="1300"/>
            </a:lvl1pPr>
          </a:lstStyle>
          <a:p>
            <a:fld id="{A442CDAD-2A8D-455D-9F59-1E074C60FABD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4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8" tIns="46639" rIns="93278" bIns="4663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7"/>
            <a:ext cx="5615940" cy="3664208"/>
          </a:xfrm>
          <a:prstGeom prst="rect">
            <a:avLst/>
          </a:prstGeom>
        </p:spPr>
        <p:txBody>
          <a:bodyPr vert="horz" lIns="93278" tIns="46639" rIns="93278" bIns="466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r">
              <a:defRPr sz="1300"/>
            </a:lvl1pPr>
          </a:lstStyle>
          <a:p>
            <a:fld id="{DE5A430B-DEBE-488B-8A9C-E516BC918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050" tIns="47525" rIns="95050" bIns="47525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6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6970" tIns="48485" rIns="96970" bIns="48485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35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050" tIns="47525" rIns="95050" bIns="47525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52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88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53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4A16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2B1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4A16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7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4A16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2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0" y="365760"/>
                </a:moveTo>
                <a:lnTo>
                  <a:pt x="9144000" y="365760"/>
                </a:lnTo>
                <a:lnTo>
                  <a:pt x="9144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7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0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1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1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9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1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1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6">
                <a:lumMod val="5000"/>
                <a:lumOff val="95000"/>
              </a:schemeClr>
            </a:gs>
            <a:gs pos="0">
              <a:schemeClr val="accent6">
                <a:lumMod val="45000"/>
                <a:lumOff val="55000"/>
              </a:schemeClr>
            </a:gs>
            <a:gs pos="0">
              <a:schemeClr val="accent6">
                <a:lumMod val="45000"/>
                <a:lumOff val="55000"/>
              </a:schemeClr>
            </a:gs>
            <a:gs pos="89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F8ABC-0742-42DE-9EFE-ED95147A8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851BE-431B-4190-8E52-6BADCD8DE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6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554377"/>
            <a:ext cx="8072119" cy="1005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84A16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0839" y="1675756"/>
            <a:ext cx="8402320" cy="2440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2B1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5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6">
                <a:lumMod val="5000"/>
                <a:lumOff val="95000"/>
              </a:schemeClr>
            </a:gs>
            <a:gs pos="0">
              <a:schemeClr val="accent6">
                <a:lumMod val="45000"/>
                <a:lumOff val="55000"/>
              </a:schemeClr>
            </a:gs>
            <a:gs pos="0">
              <a:schemeClr val="accent6">
                <a:lumMod val="45000"/>
                <a:lumOff val="55000"/>
              </a:schemeClr>
            </a:gs>
            <a:gs pos="15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6892413" y="5839097"/>
            <a:ext cx="1565788" cy="93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30075"/>
            <a:ext cx="7772400" cy="208996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Cities/Creative Countrysides: “Rural Cities”, Micropolitan Regions, and Next Generation Rural Creative Placemaking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813952"/>
            <a:ext cx="9144000" cy="3466156"/>
          </a:xfrm>
        </p:spPr>
        <p:txBody>
          <a:bodyPr>
            <a:normAutofit lnSpcReduction="10000"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to the</a:t>
            </a:r>
            <a:b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Street Ottumwa Better Block Summit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11, 2017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W. Fluharty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 &amp; CEO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Rural Policy Research Institute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2" y="5995851"/>
            <a:ext cx="1652450" cy="679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35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842B-A267-3C49-B2B1-07EB04FF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296417-39F8-824B-91F1-7D6A33C9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" y="365128"/>
            <a:ext cx="8515350" cy="60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4336" y="2713705"/>
            <a:ext cx="659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The Ottumwa Opportunity </a:t>
            </a:r>
          </a:p>
        </p:txBody>
      </p:sp>
    </p:spTree>
    <p:extLst>
      <p:ext uri="{BB962C8B-B14F-4D97-AF65-F5344CB8AC3E}">
        <p14:creationId xmlns:p14="http://schemas.microsoft.com/office/powerpoint/2010/main" val="146559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nNatFores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48117" y="0"/>
            <a:ext cx="1256553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19" y="80119"/>
            <a:ext cx="3107420" cy="21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6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4397-020A-3048-94F6-79801307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734D19-1535-1C4C-B2F7-7F48DC0E3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469" y="365128"/>
            <a:ext cx="7865061" cy="61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3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396816"/>
            <a:ext cx="8324491" cy="59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0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4" y="2360122"/>
            <a:ext cx="2713821" cy="14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21" y="2331718"/>
            <a:ext cx="2104194" cy="15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5" y="2772316"/>
            <a:ext cx="3349669" cy="9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3523177" y="1828799"/>
            <a:ext cx="11305777" cy="48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3523177" y="2285999"/>
            <a:ext cx="113057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FAE10-5E93-5A43-ADA8-A4123E09D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7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456128"/>
            <a:ext cx="7408525" cy="2177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40"/>
              </a:lnSpc>
            </a:pPr>
            <a:r>
              <a:rPr lang="en-US" sz="3600" spc="-95" dirty="0">
                <a:solidFill>
                  <a:srgbClr val="001F5F"/>
                </a:solidFill>
                <a:latin typeface="Times New Roman"/>
                <a:cs typeface="Times New Roman"/>
              </a:rPr>
              <a:t>Today’s Considerations</a:t>
            </a:r>
          </a:p>
          <a:p>
            <a:pPr marL="12700">
              <a:lnSpc>
                <a:spcPts val="5740"/>
              </a:lnSpc>
            </a:pPr>
            <a:endParaRPr lang="en-US" sz="3600" spc="-95" dirty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5740"/>
              </a:lnSpc>
            </a:pPr>
            <a:endParaRPr sz="3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277465"/>
            <a:ext cx="7537450" cy="3493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indent="-609600">
              <a:buClr>
                <a:srgbClr val="2E2B1F"/>
              </a:buClr>
              <a:buFont typeface="+mj-lt"/>
              <a:buAutoNum type="romanUcPeriod"/>
              <a:tabLst>
                <a:tab pos="622935" algn="l"/>
              </a:tabLst>
            </a:pPr>
            <a:endParaRPr lang="en-US" sz="2600" dirty="0">
              <a:solidFill>
                <a:srgbClr val="2E2B1F"/>
              </a:solidFill>
              <a:latin typeface="Times New Roman"/>
              <a:cs typeface="Times New Roman"/>
            </a:endParaRPr>
          </a:p>
          <a:p>
            <a:pPr marL="622300" indent="-609600">
              <a:buClr>
                <a:srgbClr val="2E2B1F"/>
              </a:buClr>
              <a:buFont typeface="+mj-lt"/>
              <a:buAutoNum type="romanUcPeriod"/>
              <a:tabLst>
                <a:tab pos="622935" algn="l"/>
              </a:tabLst>
            </a:pPr>
            <a:r>
              <a:rPr lang="en-US" sz="2600" dirty="0">
                <a:solidFill>
                  <a:srgbClr val="2E2B1F"/>
                </a:solidFill>
                <a:latin typeface="Times New Roman"/>
                <a:cs typeface="Times New Roman"/>
              </a:rPr>
              <a:t>Rethinking Rural Wealth, Sustainable Economic Development and Cultural Equity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2300" indent="-609600">
              <a:spcBef>
                <a:spcPts val="2735"/>
              </a:spcBef>
              <a:buClr>
                <a:srgbClr val="2E2B1F"/>
              </a:buClr>
              <a:buFont typeface="Times New Roman"/>
              <a:buAutoNum type="romanUcPeriod"/>
              <a:tabLst>
                <a:tab pos="622935" algn="l"/>
              </a:tabLst>
            </a:pPr>
            <a:r>
              <a:rPr lang="en-US" sz="2600" dirty="0">
                <a:solidFill>
                  <a:srgbClr val="2E2B1F"/>
                </a:solidFill>
                <a:latin typeface="Times New Roman"/>
                <a:cs typeface="Times New Roman"/>
              </a:rPr>
              <a:t>Micropolitan Leadership in Rural/Urban Collaboration and Place-Based, Cultural and Natural Resource Wealth Retention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2300" indent="-609600">
              <a:spcBef>
                <a:spcPts val="2735"/>
              </a:spcBef>
              <a:buClr>
                <a:srgbClr val="2E2B1F"/>
              </a:buClr>
              <a:buFont typeface="Times New Roman"/>
              <a:buAutoNum type="romanUcPeriod"/>
              <a:tabLst>
                <a:tab pos="622935" algn="l"/>
              </a:tabLst>
            </a:pPr>
            <a:r>
              <a:rPr lang="en-US" sz="2600" dirty="0">
                <a:solidFill>
                  <a:srgbClr val="2E2B1F"/>
                </a:solidFill>
                <a:latin typeface="Times New Roman"/>
                <a:cs typeface="Times New Roman"/>
              </a:rPr>
              <a:t>The Ottumwa Opportunity</a:t>
            </a:r>
          </a:p>
        </p:txBody>
      </p:sp>
      <p:sp>
        <p:nvSpPr>
          <p:cNvPr id="5" name="object 5"/>
          <p:cNvSpPr/>
          <p:nvPr/>
        </p:nvSpPr>
        <p:spPr>
          <a:xfrm>
            <a:off x="7539228" y="6379462"/>
            <a:ext cx="16002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0" y="365760"/>
                </a:moveTo>
                <a:lnTo>
                  <a:pt x="9144000" y="365760"/>
                </a:lnTo>
                <a:lnTo>
                  <a:pt x="9144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93" y="2376645"/>
            <a:ext cx="1557224" cy="197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9932" y="554038"/>
            <a:ext cx="7780918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Reframing Sustainable Rural Wealth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53" y="3487899"/>
            <a:ext cx="2399402" cy="122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58" y="1812590"/>
            <a:ext cx="2357438" cy="35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4956" y="554377"/>
            <a:ext cx="6054089" cy="703398"/>
          </a:xfrm>
          <a:prstGeom prst="rect">
            <a:avLst/>
          </a:prstGeom>
        </p:spPr>
        <p:txBody>
          <a:bodyPr vert="horz" wrap="square" lIns="0" tIns="147955" rIns="0" bIns="0" rtlCol="0" anchor="ctr">
            <a:spAutoFit/>
          </a:bodyPr>
          <a:lstStyle/>
          <a:p>
            <a:pPr marL="274320" algn="ctr">
              <a:lnSpc>
                <a:spcPct val="100000"/>
              </a:lnSpc>
            </a:pPr>
            <a:r>
              <a:rPr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Eight For</a:t>
            </a:r>
            <a:r>
              <a:rPr spc="-2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 of Rural</a:t>
            </a:r>
            <a:r>
              <a:rPr spc="-15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pc="-15">
                <a:latin typeface="Times New Roman" charset="0"/>
                <a:ea typeface="Times New Roman" charset="0"/>
                <a:cs typeface="Times New Roman" charset="0"/>
              </a:rPr>
              <a:t>Wealth</a:t>
            </a:r>
            <a:endParaRPr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7869" y="1688592"/>
            <a:ext cx="1935642" cy="446276"/>
          </a:xfrm>
          <a:prstGeom prst="rect">
            <a:avLst/>
          </a:prstGeom>
          <a:solidFill>
            <a:srgbClr val="84A060"/>
          </a:solidFill>
          <a:ln w="12191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2740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Physi</a:t>
            </a:r>
            <a:r>
              <a:rPr sz="2900" spc="-1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338" y="1688591"/>
            <a:ext cx="1795094" cy="446276"/>
          </a:xfrm>
          <a:prstGeom prst="rect">
            <a:avLst/>
          </a:prstGeom>
          <a:solidFill>
            <a:srgbClr val="84A060"/>
          </a:solidFill>
          <a:ln w="12191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2415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Fina</a:t>
            </a:r>
            <a:r>
              <a:rPr sz="2900" spc="-1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900" spc="-1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54426" y="1688591"/>
            <a:ext cx="1873771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05765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900" spc="-1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ural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2196" y="3052572"/>
            <a:ext cx="1870851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6559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Hu</a:t>
            </a:r>
            <a:r>
              <a:rPr sz="2900" spc="-3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4685" y="3018249"/>
            <a:ext cx="1797747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8905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Intel</a:t>
            </a:r>
            <a:r>
              <a:rPr sz="2900" spc="-1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900" spc="-1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tual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4426" y="2997707"/>
            <a:ext cx="1873770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97205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Social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6057" y="4416552"/>
            <a:ext cx="1839835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53060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Cul</a:t>
            </a:r>
            <a:r>
              <a:rPr sz="2900" spc="-1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ural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31436" y="4401311"/>
            <a:ext cx="1993780" cy="446276"/>
          </a:xfrm>
          <a:prstGeom prst="rect">
            <a:avLst/>
          </a:prstGeom>
          <a:solidFill>
            <a:srgbClr val="84A06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4170"/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900" spc="5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900" spc="-1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900" spc="-1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90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97421" y="6379462"/>
            <a:ext cx="120015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2"/>
          <p:cNvSpPr/>
          <p:nvPr/>
        </p:nvSpPr>
        <p:spPr>
          <a:xfrm>
            <a:off x="0" y="0"/>
            <a:ext cx="9144000" cy="492822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0" y="365760"/>
                </a:moveTo>
                <a:lnTo>
                  <a:pt x="9144000" y="365760"/>
                </a:lnTo>
                <a:lnTo>
                  <a:pt x="9144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7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010">
              <a:lnSpc>
                <a:spcPct val="100000"/>
              </a:lnSpc>
            </a:pPr>
            <a:r>
              <a:rPr sz="3200" b="1" spc="-100">
                <a:solidFill>
                  <a:srgbClr val="001F5F"/>
                </a:solidFill>
                <a:latin typeface="Times New Roman"/>
                <a:cs typeface="Times New Roman"/>
              </a:rPr>
              <a:t>T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h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e</a:t>
            </a:r>
            <a:r>
              <a:rPr sz="3200" b="1" spc="-21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0">
                <a:solidFill>
                  <a:srgbClr val="001F5F"/>
                </a:solidFill>
                <a:latin typeface="Times New Roman"/>
                <a:cs typeface="Times New Roman"/>
              </a:rPr>
              <a:t>F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ra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m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e</a:t>
            </a:r>
            <a:r>
              <a:rPr sz="3200" b="1" spc="-110">
                <a:solidFill>
                  <a:srgbClr val="001F5F"/>
                </a:solidFill>
                <a:latin typeface="Times New Roman"/>
                <a:cs typeface="Times New Roman"/>
              </a:rPr>
              <a:t>w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or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k</a:t>
            </a:r>
            <a:r>
              <a:rPr sz="3200" b="1" spc="-24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0">
                <a:solidFill>
                  <a:srgbClr val="001F5F"/>
                </a:solidFill>
                <a:latin typeface="Times New Roman"/>
                <a:cs typeface="Times New Roman"/>
              </a:rPr>
              <a:t>f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o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3200" b="1" spc="-27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95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eg</a:t>
            </a:r>
            <a:r>
              <a:rPr sz="3200" b="1" spc="-100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ona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l</a:t>
            </a:r>
            <a:r>
              <a:rPr sz="3200" b="1" spc="-254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95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u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ra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l</a:t>
            </a:r>
            <a:r>
              <a:rPr sz="3200" b="1" spc="-229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95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nn</a:t>
            </a:r>
            <a:r>
              <a:rPr sz="3200" b="1" spc="-90">
                <a:solidFill>
                  <a:srgbClr val="001F5F"/>
                </a:solidFill>
                <a:latin typeface="Times New Roman"/>
                <a:cs typeface="Times New Roman"/>
              </a:rPr>
              <a:t>ov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a</a:t>
            </a:r>
            <a:r>
              <a:rPr sz="3200" b="1" spc="-110">
                <a:solidFill>
                  <a:srgbClr val="001F5F"/>
                </a:solidFill>
                <a:latin typeface="Times New Roman"/>
                <a:cs typeface="Times New Roman"/>
              </a:rPr>
              <a:t>t</a:t>
            </a:r>
            <a:r>
              <a:rPr sz="3200" b="1" spc="-100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sz="3200" b="1" spc="-105">
                <a:solidFill>
                  <a:srgbClr val="001F5F"/>
                </a:solidFill>
                <a:latin typeface="Times New Roman"/>
                <a:cs typeface="Times New Roman"/>
              </a:rPr>
              <a:t>o</a:t>
            </a:r>
            <a:r>
              <a:rPr sz="3200" b="1">
                <a:solidFill>
                  <a:srgbClr val="001F5F"/>
                </a:solidFill>
                <a:latin typeface="Times New Roman"/>
                <a:cs typeface="Times New Roman"/>
              </a:rPr>
              <a:t>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4423509"/>
            <a:ext cx="7553959" cy="185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Cri</a:t>
            </a:r>
            <a:r>
              <a:rPr sz="2400" u="heavy" spc="5">
                <a:solidFill>
                  <a:srgbClr val="2E2B1F"/>
                </a:solidFill>
                <a:latin typeface="Times New Roman"/>
                <a:cs typeface="Times New Roman"/>
              </a:rPr>
              <a:t>t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ic</a:t>
            </a:r>
            <a:r>
              <a:rPr sz="2400" u="heavy" spc="5">
                <a:solidFill>
                  <a:srgbClr val="2E2B1F"/>
                </a:solidFill>
                <a:latin typeface="Times New Roman"/>
                <a:cs typeface="Times New Roman"/>
              </a:rPr>
              <a:t>a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l</a:t>
            </a:r>
            <a:r>
              <a:rPr sz="2400" u="heavy" spc="-4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In</a:t>
            </a:r>
            <a:r>
              <a:rPr sz="2400" u="heavy" spc="5">
                <a:solidFill>
                  <a:srgbClr val="2E2B1F"/>
                </a:solidFill>
                <a:latin typeface="Times New Roman"/>
                <a:cs typeface="Times New Roman"/>
              </a:rPr>
              <a:t>t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ernal</a:t>
            </a:r>
            <a:r>
              <a:rPr sz="2400" u="heavy" spc="-3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Conside</a:t>
            </a:r>
            <a:r>
              <a:rPr sz="2400" u="heavy" spc="5">
                <a:solidFill>
                  <a:srgbClr val="2E2B1F"/>
                </a:solidFill>
                <a:latin typeface="Times New Roman"/>
                <a:cs typeface="Times New Roman"/>
              </a:rPr>
              <a:t>r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at</a:t>
            </a:r>
            <a:r>
              <a:rPr sz="2400" u="heavy" spc="5">
                <a:solidFill>
                  <a:srgbClr val="2E2B1F"/>
                </a:solidFill>
                <a:latin typeface="Times New Roman"/>
                <a:cs typeface="Times New Roman"/>
              </a:rPr>
              <a:t>i</a:t>
            </a:r>
            <a:r>
              <a:rPr sz="2400" u="heavy">
                <a:solidFill>
                  <a:srgbClr val="2E2B1F"/>
                </a:solidFill>
                <a:latin typeface="Times New Roman"/>
                <a:cs typeface="Times New Roman"/>
              </a:rPr>
              <a:t>ons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580" indent="-182880">
              <a:spcBef>
                <a:spcPts val="1195"/>
              </a:spcBef>
              <a:buClr>
                <a:srgbClr val="84A161"/>
              </a:buClr>
              <a:buSzPct val="84375"/>
              <a:buFont typeface="Arial"/>
              <a:buChar char="•"/>
              <a:tabLst>
                <a:tab pos="195580" algn="l"/>
              </a:tabLst>
            </a:pPr>
            <a:r>
              <a:rPr sz="1600" spc="-160">
                <a:solidFill>
                  <a:srgbClr val="2E2B1F"/>
                </a:solidFill>
                <a:latin typeface="Times New Roman"/>
                <a:cs typeface="Times New Roman"/>
              </a:rPr>
              <a:t>W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ealth</a:t>
            </a:r>
            <a:r>
              <a:rPr sz="1600" spc="3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Creation,</a:t>
            </a:r>
            <a:r>
              <a:rPr sz="1600" spc="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Inte</a:t>
            </a:r>
            <a:r>
              <a:rPr sz="1600" spc="-40">
                <a:solidFill>
                  <a:srgbClr val="2E2B1F"/>
                </a:solidFill>
                <a:latin typeface="Times New Roman"/>
                <a:cs typeface="Times New Roman"/>
              </a:rPr>
              <a:t>r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generatio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n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al</a:t>
            </a:r>
            <a:r>
              <a:rPr sz="1600" spc="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60">
                <a:solidFill>
                  <a:srgbClr val="2E2B1F"/>
                </a:solidFill>
                <a:latin typeface="Times New Roman"/>
                <a:cs typeface="Times New Roman"/>
              </a:rPr>
              <a:t>W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ealth</a:t>
            </a:r>
            <a:r>
              <a:rPr sz="1600" spc="3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Rete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n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tion,</a:t>
            </a:r>
            <a:r>
              <a:rPr sz="1600" spc="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and</a:t>
            </a:r>
            <a:r>
              <a:rPr sz="1600" spc="-8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Appro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p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riate</a:t>
            </a:r>
            <a:r>
              <a:rPr sz="1600" spc="-2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60">
                <a:solidFill>
                  <a:srgbClr val="2E2B1F"/>
                </a:solidFill>
                <a:latin typeface="Times New Roman"/>
                <a:cs typeface="Times New Roman"/>
              </a:rPr>
              <a:t>W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ealth</a:t>
            </a:r>
            <a:r>
              <a:rPr sz="1600" spc="3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Distribution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580" indent="-182880">
              <a:spcBef>
                <a:spcPts val="1040"/>
              </a:spcBef>
              <a:buClr>
                <a:srgbClr val="84A161"/>
              </a:buClr>
              <a:buSzPct val="84375"/>
              <a:buFont typeface="Arial"/>
              <a:buChar char="•"/>
              <a:tabLst>
                <a:tab pos="195580" algn="l"/>
              </a:tabLst>
            </a:pPr>
            <a:r>
              <a:rPr sz="1600" spc="-175">
                <a:solidFill>
                  <a:srgbClr val="2E2B1F"/>
                </a:solidFill>
                <a:latin typeface="Times New Roman"/>
                <a:cs typeface="Times New Roman"/>
              </a:rPr>
              <a:t>Y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outh</a:t>
            </a:r>
            <a:r>
              <a:rPr sz="1600" spc="-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En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g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age</a:t>
            </a:r>
            <a:r>
              <a:rPr sz="1600" spc="-50">
                <a:solidFill>
                  <a:srgbClr val="2E2B1F"/>
                </a:solidFill>
                <a:latin typeface="Times New Roman"/>
                <a:cs typeface="Times New Roman"/>
              </a:rPr>
              <a:t>m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ent,</a:t>
            </a:r>
            <a:r>
              <a:rPr sz="1600" spc="5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Rete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n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tion,</a:t>
            </a:r>
            <a:r>
              <a:rPr sz="160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and</a:t>
            </a:r>
            <a:r>
              <a:rPr sz="160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20">
                <a:solidFill>
                  <a:srgbClr val="2E2B1F"/>
                </a:solidFill>
                <a:latin typeface="Times New Roman"/>
                <a:cs typeface="Times New Roman"/>
              </a:rPr>
              <a:t>L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eaders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h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ip</a:t>
            </a:r>
            <a:r>
              <a:rPr sz="1600" spc="2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Develop</a:t>
            </a:r>
            <a:r>
              <a:rPr sz="1600" spc="-50">
                <a:solidFill>
                  <a:srgbClr val="2E2B1F"/>
                </a:solidFill>
                <a:latin typeface="Times New Roman"/>
                <a:cs typeface="Times New Roman"/>
              </a:rPr>
              <a:t>m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ent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580" indent="-182880">
              <a:spcBef>
                <a:spcPts val="1030"/>
              </a:spcBef>
              <a:buClr>
                <a:srgbClr val="84A161"/>
              </a:buClr>
              <a:buSzPct val="84375"/>
              <a:buFont typeface="Arial"/>
              <a:buChar char="•"/>
              <a:tabLst>
                <a:tab pos="195580" algn="l"/>
              </a:tabLst>
            </a:pP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Social</a:t>
            </a:r>
            <a:r>
              <a:rPr sz="1600" spc="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Inclusion</a:t>
            </a:r>
            <a:r>
              <a:rPr sz="1600" spc="1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and</a:t>
            </a:r>
            <a:r>
              <a:rPr sz="1600" spc="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Social</a:t>
            </a:r>
            <a:r>
              <a:rPr sz="1600" spc="1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Equity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Conside</a:t>
            </a:r>
            <a:r>
              <a:rPr sz="1600" spc="-20">
                <a:solidFill>
                  <a:srgbClr val="2E2B1F"/>
                </a:solidFill>
                <a:latin typeface="Times New Roman"/>
                <a:cs typeface="Times New Roman"/>
              </a:rPr>
              <a:t>r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atio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n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s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580" indent="-182880">
              <a:spcBef>
                <a:spcPts val="1045"/>
              </a:spcBef>
              <a:buClr>
                <a:srgbClr val="84A161"/>
              </a:buClr>
              <a:buSzPct val="84375"/>
              <a:buFont typeface="Arial"/>
              <a:buChar char="•"/>
              <a:tabLst>
                <a:tab pos="195580" algn="l"/>
              </a:tabLst>
            </a:pP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Speci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f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ic</a:t>
            </a:r>
            <a:r>
              <a:rPr sz="1600" spc="-8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Attention</a:t>
            </a:r>
            <a:r>
              <a:rPr sz="1600" spc="2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to</a:t>
            </a:r>
            <a:r>
              <a:rPr sz="1600" spc="1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Social</a:t>
            </a:r>
            <a:r>
              <a:rPr sz="1600" spc="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5">
                <a:solidFill>
                  <a:srgbClr val="2E2B1F"/>
                </a:solidFill>
                <a:latin typeface="Times New Roman"/>
                <a:cs typeface="Times New Roman"/>
              </a:rPr>
              <a:t>Mo</a:t>
            </a:r>
            <a:r>
              <a:rPr sz="1600" spc="-5">
                <a:solidFill>
                  <a:srgbClr val="2E2B1F"/>
                </a:solidFill>
                <a:latin typeface="Times New Roman"/>
                <a:cs typeface="Times New Roman"/>
              </a:rPr>
              <a:t>b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ility</a:t>
            </a:r>
            <a:r>
              <a:rPr sz="1600" spc="25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and</a:t>
            </a:r>
            <a:r>
              <a:rPr sz="1600">
                <a:solidFill>
                  <a:srgbClr val="2E2B1F"/>
                </a:solidFill>
                <a:latin typeface="Times New Roman"/>
                <a:cs typeface="Times New Roman"/>
              </a:rPr>
              <a:t> </a:t>
            </a:r>
            <a:r>
              <a:rPr sz="1600" spc="-20">
                <a:solidFill>
                  <a:srgbClr val="2E2B1F"/>
                </a:solidFill>
                <a:latin typeface="Times New Roman"/>
                <a:cs typeface="Times New Roman"/>
              </a:rPr>
              <a:t>I</a:t>
            </a:r>
            <a:r>
              <a:rPr sz="1600" spc="-10">
                <a:solidFill>
                  <a:srgbClr val="2E2B1F"/>
                </a:solidFill>
                <a:latin typeface="Times New Roman"/>
                <a:cs typeface="Times New Roman"/>
              </a:rPr>
              <a:t>nequality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962" y="1219961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1181100" y="0"/>
                </a:moveTo>
                <a:lnTo>
                  <a:pt x="1084232" y="2172"/>
                </a:lnTo>
                <a:lnTo>
                  <a:pt x="989520" y="8576"/>
                </a:lnTo>
                <a:lnTo>
                  <a:pt x="897269" y="19043"/>
                </a:lnTo>
                <a:lnTo>
                  <a:pt x="807783" y="33406"/>
                </a:lnTo>
                <a:lnTo>
                  <a:pt x="721365" y="51494"/>
                </a:lnTo>
                <a:lnTo>
                  <a:pt x="638319" y="73140"/>
                </a:lnTo>
                <a:lnTo>
                  <a:pt x="558949" y="98175"/>
                </a:lnTo>
                <a:lnTo>
                  <a:pt x="483560" y="126431"/>
                </a:lnTo>
                <a:lnTo>
                  <a:pt x="412455" y="157738"/>
                </a:lnTo>
                <a:lnTo>
                  <a:pt x="345938" y="191928"/>
                </a:lnTo>
                <a:lnTo>
                  <a:pt x="284313" y="228833"/>
                </a:lnTo>
                <a:lnTo>
                  <a:pt x="227885" y="268284"/>
                </a:lnTo>
                <a:lnTo>
                  <a:pt x="176957" y="310113"/>
                </a:lnTo>
                <a:lnTo>
                  <a:pt x="131833" y="354150"/>
                </a:lnTo>
                <a:lnTo>
                  <a:pt x="92817" y="400228"/>
                </a:lnTo>
                <a:lnTo>
                  <a:pt x="60213" y="448177"/>
                </a:lnTo>
                <a:lnTo>
                  <a:pt x="34326" y="497830"/>
                </a:lnTo>
                <a:lnTo>
                  <a:pt x="15458" y="549017"/>
                </a:lnTo>
                <a:lnTo>
                  <a:pt x="3915" y="601569"/>
                </a:lnTo>
                <a:lnTo>
                  <a:pt x="0" y="655320"/>
                </a:lnTo>
                <a:lnTo>
                  <a:pt x="3915" y="709070"/>
                </a:lnTo>
                <a:lnTo>
                  <a:pt x="15458" y="761622"/>
                </a:lnTo>
                <a:lnTo>
                  <a:pt x="34326" y="812809"/>
                </a:lnTo>
                <a:lnTo>
                  <a:pt x="60213" y="862462"/>
                </a:lnTo>
                <a:lnTo>
                  <a:pt x="92817" y="910411"/>
                </a:lnTo>
                <a:lnTo>
                  <a:pt x="131833" y="956489"/>
                </a:lnTo>
                <a:lnTo>
                  <a:pt x="176957" y="1000526"/>
                </a:lnTo>
                <a:lnTo>
                  <a:pt x="227885" y="1042355"/>
                </a:lnTo>
                <a:lnTo>
                  <a:pt x="284313" y="1081806"/>
                </a:lnTo>
                <a:lnTo>
                  <a:pt x="345938" y="1118711"/>
                </a:lnTo>
                <a:lnTo>
                  <a:pt x="412455" y="1152901"/>
                </a:lnTo>
                <a:lnTo>
                  <a:pt x="483560" y="1184208"/>
                </a:lnTo>
                <a:lnTo>
                  <a:pt x="558949" y="1212464"/>
                </a:lnTo>
                <a:lnTo>
                  <a:pt x="638319" y="1237499"/>
                </a:lnTo>
                <a:lnTo>
                  <a:pt x="721365" y="1259145"/>
                </a:lnTo>
                <a:lnTo>
                  <a:pt x="807783" y="1277233"/>
                </a:lnTo>
                <a:lnTo>
                  <a:pt x="897269" y="1291596"/>
                </a:lnTo>
                <a:lnTo>
                  <a:pt x="989520" y="1302063"/>
                </a:lnTo>
                <a:lnTo>
                  <a:pt x="1084232" y="1308467"/>
                </a:lnTo>
                <a:lnTo>
                  <a:pt x="1181100" y="1310639"/>
                </a:lnTo>
                <a:lnTo>
                  <a:pt x="1277964" y="1308467"/>
                </a:lnTo>
                <a:lnTo>
                  <a:pt x="1372672" y="1302063"/>
                </a:lnTo>
                <a:lnTo>
                  <a:pt x="1464921" y="1291596"/>
                </a:lnTo>
                <a:lnTo>
                  <a:pt x="1554406" y="1277233"/>
                </a:lnTo>
                <a:lnTo>
                  <a:pt x="1640824" y="1259145"/>
                </a:lnTo>
                <a:lnTo>
                  <a:pt x="1723869" y="1237499"/>
                </a:lnTo>
                <a:lnTo>
                  <a:pt x="1803239" y="1212464"/>
                </a:lnTo>
                <a:lnTo>
                  <a:pt x="1878628" y="1184208"/>
                </a:lnTo>
                <a:lnTo>
                  <a:pt x="1949734" y="1152901"/>
                </a:lnTo>
                <a:lnTo>
                  <a:pt x="2016252" y="1118711"/>
                </a:lnTo>
                <a:lnTo>
                  <a:pt x="2077877" y="1081806"/>
                </a:lnTo>
                <a:lnTo>
                  <a:pt x="2134307" y="1042355"/>
                </a:lnTo>
                <a:lnTo>
                  <a:pt x="2185236" y="1000526"/>
                </a:lnTo>
                <a:lnTo>
                  <a:pt x="2230361" y="956489"/>
                </a:lnTo>
                <a:lnTo>
                  <a:pt x="2269378" y="910411"/>
                </a:lnTo>
                <a:lnTo>
                  <a:pt x="2301983" y="862462"/>
                </a:lnTo>
                <a:lnTo>
                  <a:pt x="2327872" y="812809"/>
                </a:lnTo>
                <a:lnTo>
                  <a:pt x="2346740" y="761622"/>
                </a:lnTo>
                <a:lnTo>
                  <a:pt x="2358284" y="709070"/>
                </a:lnTo>
                <a:lnTo>
                  <a:pt x="2362200" y="655320"/>
                </a:lnTo>
                <a:lnTo>
                  <a:pt x="2358284" y="601569"/>
                </a:lnTo>
                <a:lnTo>
                  <a:pt x="2346740" y="549017"/>
                </a:lnTo>
                <a:lnTo>
                  <a:pt x="2327872" y="497830"/>
                </a:lnTo>
                <a:lnTo>
                  <a:pt x="2301983" y="448177"/>
                </a:lnTo>
                <a:lnTo>
                  <a:pt x="2269378" y="400228"/>
                </a:lnTo>
                <a:lnTo>
                  <a:pt x="2230361" y="354150"/>
                </a:lnTo>
                <a:lnTo>
                  <a:pt x="2185236" y="310113"/>
                </a:lnTo>
                <a:lnTo>
                  <a:pt x="2134307" y="268284"/>
                </a:lnTo>
                <a:lnTo>
                  <a:pt x="2077877" y="228833"/>
                </a:lnTo>
                <a:lnTo>
                  <a:pt x="2016252" y="191928"/>
                </a:lnTo>
                <a:lnTo>
                  <a:pt x="1949734" y="157738"/>
                </a:lnTo>
                <a:lnTo>
                  <a:pt x="1878628" y="126431"/>
                </a:lnTo>
                <a:lnTo>
                  <a:pt x="1803239" y="98175"/>
                </a:lnTo>
                <a:lnTo>
                  <a:pt x="1723869" y="73140"/>
                </a:lnTo>
                <a:lnTo>
                  <a:pt x="1640824" y="51494"/>
                </a:lnTo>
                <a:lnTo>
                  <a:pt x="1554406" y="33406"/>
                </a:lnTo>
                <a:lnTo>
                  <a:pt x="1464921" y="19043"/>
                </a:lnTo>
                <a:lnTo>
                  <a:pt x="1372672" y="8576"/>
                </a:lnTo>
                <a:lnTo>
                  <a:pt x="1277964" y="2172"/>
                </a:lnTo>
                <a:lnTo>
                  <a:pt x="1181100" y="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962" y="1219961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0" y="655320"/>
                </a:moveTo>
                <a:lnTo>
                  <a:pt x="3915" y="601569"/>
                </a:lnTo>
                <a:lnTo>
                  <a:pt x="15458" y="549017"/>
                </a:lnTo>
                <a:lnTo>
                  <a:pt x="34326" y="497830"/>
                </a:lnTo>
                <a:lnTo>
                  <a:pt x="60213" y="448177"/>
                </a:lnTo>
                <a:lnTo>
                  <a:pt x="92817" y="400228"/>
                </a:lnTo>
                <a:lnTo>
                  <a:pt x="131833" y="354150"/>
                </a:lnTo>
                <a:lnTo>
                  <a:pt x="176957" y="310113"/>
                </a:lnTo>
                <a:lnTo>
                  <a:pt x="227885" y="268284"/>
                </a:lnTo>
                <a:lnTo>
                  <a:pt x="284313" y="228833"/>
                </a:lnTo>
                <a:lnTo>
                  <a:pt x="345938" y="191928"/>
                </a:lnTo>
                <a:lnTo>
                  <a:pt x="412455" y="157738"/>
                </a:lnTo>
                <a:lnTo>
                  <a:pt x="483560" y="126431"/>
                </a:lnTo>
                <a:lnTo>
                  <a:pt x="558949" y="98175"/>
                </a:lnTo>
                <a:lnTo>
                  <a:pt x="638319" y="73140"/>
                </a:lnTo>
                <a:lnTo>
                  <a:pt x="721365" y="51494"/>
                </a:lnTo>
                <a:lnTo>
                  <a:pt x="807783" y="33406"/>
                </a:lnTo>
                <a:lnTo>
                  <a:pt x="897269" y="19043"/>
                </a:lnTo>
                <a:lnTo>
                  <a:pt x="989520" y="8576"/>
                </a:lnTo>
                <a:lnTo>
                  <a:pt x="1084232" y="2172"/>
                </a:lnTo>
                <a:lnTo>
                  <a:pt x="1181100" y="0"/>
                </a:lnTo>
                <a:lnTo>
                  <a:pt x="1277964" y="2172"/>
                </a:lnTo>
                <a:lnTo>
                  <a:pt x="1372672" y="8576"/>
                </a:lnTo>
                <a:lnTo>
                  <a:pt x="1464921" y="19043"/>
                </a:lnTo>
                <a:lnTo>
                  <a:pt x="1554406" y="33406"/>
                </a:lnTo>
                <a:lnTo>
                  <a:pt x="1640824" y="51494"/>
                </a:lnTo>
                <a:lnTo>
                  <a:pt x="1723869" y="73140"/>
                </a:lnTo>
                <a:lnTo>
                  <a:pt x="1803239" y="98175"/>
                </a:lnTo>
                <a:lnTo>
                  <a:pt x="1878628" y="126431"/>
                </a:lnTo>
                <a:lnTo>
                  <a:pt x="1949734" y="157738"/>
                </a:lnTo>
                <a:lnTo>
                  <a:pt x="2016252" y="191928"/>
                </a:lnTo>
                <a:lnTo>
                  <a:pt x="2077877" y="228833"/>
                </a:lnTo>
                <a:lnTo>
                  <a:pt x="2134307" y="268284"/>
                </a:lnTo>
                <a:lnTo>
                  <a:pt x="2185236" y="310113"/>
                </a:lnTo>
                <a:lnTo>
                  <a:pt x="2230361" y="354150"/>
                </a:lnTo>
                <a:lnTo>
                  <a:pt x="2269378" y="400228"/>
                </a:lnTo>
                <a:lnTo>
                  <a:pt x="2301983" y="448177"/>
                </a:lnTo>
                <a:lnTo>
                  <a:pt x="2327872" y="497830"/>
                </a:lnTo>
                <a:lnTo>
                  <a:pt x="2346740" y="549017"/>
                </a:lnTo>
                <a:lnTo>
                  <a:pt x="2358284" y="601569"/>
                </a:lnTo>
                <a:lnTo>
                  <a:pt x="2362200" y="655320"/>
                </a:lnTo>
                <a:lnTo>
                  <a:pt x="2358284" y="709070"/>
                </a:lnTo>
                <a:lnTo>
                  <a:pt x="2346740" y="761622"/>
                </a:lnTo>
                <a:lnTo>
                  <a:pt x="2327872" y="812809"/>
                </a:lnTo>
                <a:lnTo>
                  <a:pt x="2301983" y="862462"/>
                </a:lnTo>
                <a:lnTo>
                  <a:pt x="2269378" y="910411"/>
                </a:lnTo>
                <a:lnTo>
                  <a:pt x="2230361" y="956489"/>
                </a:lnTo>
                <a:lnTo>
                  <a:pt x="2185236" y="1000526"/>
                </a:lnTo>
                <a:lnTo>
                  <a:pt x="2134307" y="1042355"/>
                </a:lnTo>
                <a:lnTo>
                  <a:pt x="2077877" y="1081806"/>
                </a:lnTo>
                <a:lnTo>
                  <a:pt x="2016252" y="1118711"/>
                </a:lnTo>
                <a:lnTo>
                  <a:pt x="1949734" y="1152901"/>
                </a:lnTo>
                <a:lnTo>
                  <a:pt x="1878628" y="1184208"/>
                </a:lnTo>
                <a:lnTo>
                  <a:pt x="1803239" y="1212464"/>
                </a:lnTo>
                <a:lnTo>
                  <a:pt x="1723869" y="1237499"/>
                </a:lnTo>
                <a:lnTo>
                  <a:pt x="1640824" y="1259145"/>
                </a:lnTo>
                <a:lnTo>
                  <a:pt x="1554406" y="1277233"/>
                </a:lnTo>
                <a:lnTo>
                  <a:pt x="1464921" y="1291596"/>
                </a:lnTo>
                <a:lnTo>
                  <a:pt x="1372672" y="1302063"/>
                </a:lnTo>
                <a:lnTo>
                  <a:pt x="1277964" y="1308467"/>
                </a:lnTo>
                <a:lnTo>
                  <a:pt x="1181100" y="1310639"/>
                </a:lnTo>
                <a:lnTo>
                  <a:pt x="1084232" y="1308467"/>
                </a:lnTo>
                <a:lnTo>
                  <a:pt x="989520" y="1302063"/>
                </a:lnTo>
                <a:lnTo>
                  <a:pt x="897269" y="1291596"/>
                </a:lnTo>
                <a:lnTo>
                  <a:pt x="807783" y="1277233"/>
                </a:lnTo>
                <a:lnTo>
                  <a:pt x="721365" y="1259145"/>
                </a:lnTo>
                <a:lnTo>
                  <a:pt x="638319" y="1237499"/>
                </a:lnTo>
                <a:lnTo>
                  <a:pt x="558949" y="1212464"/>
                </a:lnTo>
                <a:lnTo>
                  <a:pt x="483560" y="1184208"/>
                </a:lnTo>
                <a:lnTo>
                  <a:pt x="412455" y="1152901"/>
                </a:lnTo>
                <a:lnTo>
                  <a:pt x="345938" y="1118711"/>
                </a:lnTo>
                <a:lnTo>
                  <a:pt x="284313" y="1081806"/>
                </a:lnTo>
                <a:lnTo>
                  <a:pt x="227885" y="1042355"/>
                </a:lnTo>
                <a:lnTo>
                  <a:pt x="176957" y="1000526"/>
                </a:lnTo>
                <a:lnTo>
                  <a:pt x="131833" y="956489"/>
                </a:lnTo>
                <a:lnTo>
                  <a:pt x="92817" y="910411"/>
                </a:lnTo>
                <a:lnTo>
                  <a:pt x="60213" y="862462"/>
                </a:lnTo>
                <a:lnTo>
                  <a:pt x="34326" y="812809"/>
                </a:lnTo>
                <a:lnTo>
                  <a:pt x="15458" y="761622"/>
                </a:lnTo>
                <a:lnTo>
                  <a:pt x="3915" y="709070"/>
                </a:lnTo>
                <a:lnTo>
                  <a:pt x="0" y="655320"/>
                </a:lnTo>
                <a:close/>
              </a:path>
            </a:pathLst>
          </a:custGeom>
          <a:ln w="25908">
            <a:solidFill>
              <a:srgbClr val="5F7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950" y="1445276"/>
            <a:ext cx="1426210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New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635" algn="ctr"/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Narra</a:t>
            </a:r>
            <a:r>
              <a:rPr sz="2000" b="1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&amp; Ne</a:t>
            </a:r>
            <a:r>
              <a:rPr sz="2000" b="1" spc="-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ks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962" y="2804922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1181100" y="0"/>
                </a:moveTo>
                <a:lnTo>
                  <a:pt x="1084232" y="2172"/>
                </a:lnTo>
                <a:lnTo>
                  <a:pt x="989520" y="8576"/>
                </a:lnTo>
                <a:lnTo>
                  <a:pt x="897269" y="19043"/>
                </a:lnTo>
                <a:lnTo>
                  <a:pt x="807783" y="33406"/>
                </a:lnTo>
                <a:lnTo>
                  <a:pt x="721365" y="51494"/>
                </a:lnTo>
                <a:lnTo>
                  <a:pt x="638319" y="73140"/>
                </a:lnTo>
                <a:lnTo>
                  <a:pt x="558949" y="98175"/>
                </a:lnTo>
                <a:lnTo>
                  <a:pt x="483560" y="126431"/>
                </a:lnTo>
                <a:lnTo>
                  <a:pt x="412455" y="157738"/>
                </a:lnTo>
                <a:lnTo>
                  <a:pt x="345938" y="191928"/>
                </a:lnTo>
                <a:lnTo>
                  <a:pt x="284313" y="228833"/>
                </a:lnTo>
                <a:lnTo>
                  <a:pt x="227885" y="268284"/>
                </a:lnTo>
                <a:lnTo>
                  <a:pt x="176957" y="310113"/>
                </a:lnTo>
                <a:lnTo>
                  <a:pt x="131833" y="354150"/>
                </a:lnTo>
                <a:lnTo>
                  <a:pt x="92817" y="400228"/>
                </a:lnTo>
                <a:lnTo>
                  <a:pt x="60213" y="448177"/>
                </a:lnTo>
                <a:lnTo>
                  <a:pt x="34326" y="497830"/>
                </a:lnTo>
                <a:lnTo>
                  <a:pt x="15458" y="549017"/>
                </a:lnTo>
                <a:lnTo>
                  <a:pt x="3915" y="601569"/>
                </a:lnTo>
                <a:lnTo>
                  <a:pt x="0" y="655319"/>
                </a:lnTo>
                <a:lnTo>
                  <a:pt x="3915" y="709070"/>
                </a:lnTo>
                <a:lnTo>
                  <a:pt x="15458" y="761622"/>
                </a:lnTo>
                <a:lnTo>
                  <a:pt x="34326" y="812809"/>
                </a:lnTo>
                <a:lnTo>
                  <a:pt x="60213" y="862462"/>
                </a:lnTo>
                <a:lnTo>
                  <a:pt x="92817" y="910411"/>
                </a:lnTo>
                <a:lnTo>
                  <a:pt x="131833" y="956489"/>
                </a:lnTo>
                <a:lnTo>
                  <a:pt x="176957" y="1000526"/>
                </a:lnTo>
                <a:lnTo>
                  <a:pt x="227885" y="1042355"/>
                </a:lnTo>
                <a:lnTo>
                  <a:pt x="284313" y="1081806"/>
                </a:lnTo>
                <a:lnTo>
                  <a:pt x="345938" y="1118711"/>
                </a:lnTo>
                <a:lnTo>
                  <a:pt x="412455" y="1152901"/>
                </a:lnTo>
                <a:lnTo>
                  <a:pt x="483560" y="1184208"/>
                </a:lnTo>
                <a:lnTo>
                  <a:pt x="558949" y="1212464"/>
                </a:lnTo>
                <a:lnTo>
                  <a:pt x="638319" y="1237499"/>
                </a:lnTo>
                <a:lnTo>
                  <a:pt x="721365" y="1259145"/>
                </a:lnTo>
                <a:lnTo>
                  <a:pt x="807783" y="1277233"/>
                </a:lnTo>
                <a:lnTo>
                  <a:pt x="897269" y="1291596"/>
                </a:lnTo>
                <a:lnTo>
                  <a:pt x="989520" y="1302063"/>
                </a:lnTo>
                <a:lnTo>
                  <a:pt x="1084232" y="1308467"/>
                </a:lnTo>
                <a:lnTo>
                  <a:pt x="1181100" y="1310639"/>
                </a:lnTo>
                <a:lnTo>
                  <a:pt x="1277964" y="1308467"/>
                </a:lnTo>
                <a:lnTo>
                  <a:pt x="1372672" y="1302063"/>
                </a:lnTo>
                <a:lnTo>
                  <a:pt x="1464921" y="1291596"/>
                </a:lnTo>
                <a:lnTo>
                  <a:pt x="1554406" y="1277233"/>
                </a:lnTo>
                <a:lnTo>
                  <a:pt x="1640824" y="1259145"/>
                </a:lnTo>
                <a:lnTo>
                  <a:pt x="1723869" y="1237499"/>
                </a:lnTo>
                <a:lnTo>
                  <a:pt x="1803239" y="1212464"/>
                </a:lnTo>
                <a:lnTo>
                  <a:pt x="1878628" y="1184208"/>
                </a:lnTo>
                <a:lnTo>
                  <a:pt x="1949734" y="1152901"/>
                </a:lnTo>
                <a:lnTo>
                  <a:pt x="2016252" y="1118711"/>
                </a:lnTo>
                <a:lnTo>
                  <a:pt x="2077877" y="1081806"/>
                </a:lnTo>
                <a:lnTo>
                  <a:pt x="2134307" y="1042355"/>
                </a:lnTo>
                <a:lnTo>
                  <a:pt x="2185236" y="1000526"/>
                </a:lnTo>
                <a:lnTo>
                  <a:pt x="2230361" y="956489"/>
                </a:lnTo>
                <a:lnTo>
                  <a:pt x="2269378" y="910411"/>
                </a:lnTo>
                <a:lnTo>
                  <a:pt x="2301983" y="862462"/>
                </a:lnTo>
                <a:lnTo>
                  <a:pt x="2327872" y="812809"/>
                </a:lnTo>
                <a:lnTo>
                  <a:pt x="2346740" y="761622"/>
                </a:lnTo>
                <a:lnTo>
                  <a:pt x="2358284" y="709070"/>
                </a:lnTo>
                <a:lnTo>
                  <a:pt x="2362200" y="655319"/>
                </a:lnTo>
                <a:lnTo>
                  <a:pt x="2358284" y="601569"/>
                </a:lnTo>
                <a:lnTo>
                  <a:pt x="2346740" y="549017"/>
                </a:lnTo>
                <a:lnTo>
                  <a:pt x="2327872" y="497830"/>
                </a:lnTo>
                <a:lnTo>
                  <a:pt x="2301983" y="448177"/>
                </a:lnTo>
                <a:lnTo>
                  <a:pt x="2269378" y="400228"/>
                </a:lnTo>
                <a:lnTo>
                  <a:pt x="2230361" y="354150"/>
                </a:lnTo>
                <a:lnTo>
                  <a:pt x="2185236" y="310113"/>
                </a:lnTo>
                <a:lnTo>
                  <a:pt x="2134307" y="268284"/>
                </a:lnTo>
                <a:lnTo>
                  <a:pt x="2077877" y="228833"/>
                </a:lnTo>
                <a:lnTo>
                  <a:pt x="2016252" y="191928"/>
                </a:lnTo>
                <a:lnTo>
                  <a:pt x="1949734" y="157738"/>
                </a:lnTo>
                <a:lnTo>
                  <a:pt x="1878628" y="126431"/>
                </a:lnTo>
                <a:lnTo>
                  <a:pt x="1803239" y="98175"/>
                </a:lnTo>
                <a:lnTo>
                  <a:pt x="1723869" y="73140"/>
                </a:lnTo>
                <a:lnTo>
                  <a:pt x="1640824" y="51494"/>
                </a:lnTo>
                <a:lnTo>
                  <a:pt x="1554406" y="33406"/>
                </a:lnTo>
                <a:lnTo>
                  <a:pt x="1464921" y="19043"/>
                </a:lnTo>
                <a:lnTo>
                  <a:pt x="1372672" y="8576"/>
                </a:lnTo>
                <a:lnTo>
                  <a:pt x="1277964" y="2172"/>
                </a:lnTo>
                <a:lnTo>
                  <a:pt x="1181100" y="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962" y="2804922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0" y="655319"/>
                </a:moveTo>
                <a:lnTo>
                  <a:pt x="3915" y="601569"/>
                </a:lnTo>
                <a:lnTo>
                  <a:pt x="15458" y="549017"/>
                </a:lnTo>
                <a:lnTo>
                  <a:pt x="34326" y="497830"/>
                </a:lnTo>
                <a:lnTo>
                  <a:pt x="60213" y="448177"/>
                </a:lnTo>
                <a:lnTo>
                  <a:pt x="92817" y="400228"/>
                </a:lnTo>
                <a:lnTo>
                  <a:pt x="131833" y="354150"/>
                </a:lnTo>
                <a:lnTo>
                  <a:pt x="176957" y="310113"/>
                </a:lnTo>
                <a:lnTo>
                  <a:pt x="227885" y="268284"/>
                </a:lnTo>
                <a:lnTo>
                  <a:pt x="284313" y="228833"/>
                </a:lnTo>
                <a:lnTo>
                  <a:pt x="345938" y="191928"/>
                </a:lnTo>
                <a:lnTo>
                  <a:pt x="412455" y="157738"/>
                </a:lnTo>
                <a:lnTo>
                  <a:pt x="483560" y="126431"/>
                </a:lnTo>
                <a:lnTo>
                  <a:pt x="558949" y="98175"/>
                </a:lnTo>
                <a:lnTo>
                  <a:pt x="638319" y="73140"/>
                </a:lnTo>
                <a:lnTo>
                  <a:pt x="721365" y="51494"/>
                </a:lnTo>
                <a:lnTo>
                  <a:pt x="807783" y="33406"/>
                </a:lnTo>
                <a:lnTo>
                  <a:pt x="897269" y="19043"/>
                </a:lnTo>
                <a:lnTo>
                  <a:pt x="989520" y="8576"/>
                </a:lnTo>
                <a:lnTo>
                  <a:pt x="1084232" y="2172"/>
                </a:lnTo>
                <a:lnTo>
                  <a:pt x="1181100" y="0"/>
                </a:lnTo>
                <a:lnTo>
                  <a:pt x="1277964" y="2172"/>
                </a:lnTo>
                <a:lnTo>
                  <a:pt x="1372672" y="8576"/>
                </a:lnTo>
                <a:lnTo>
                  <a:pt x="1464921" y="19043"/>
                </a:lnTo>
                <a:lnTo>
                  <a:pt x="1554406" y="33406"/>
                </a:lnTo>
                <a:lnTo>
                  <a:pt x="1640824" y="51494"/>
                </a:lnTo>
                <a:lnTo>
                  <a:pt x="1723869" y="73140"/>
                </a:lnTo>
                <a:lnTo>
                  <a:pt x="1803239" y="98175"/>
                </a:lnTo>
                <a:lnTo>
                  <a:pt x="1878628" y="126431"/>
                </a:lnTo>
                <a:lnTo>
                  <a:pt x="1949734" y="157738"/>
                </a:lnTo>
                <a:lnTo>
                  <a:pt x="2016252" y="191928"/>
                </a:lnTo>
                <a:lnTo>
                  <a:pt x="2077877" y="228833"/>
                </a:lnTo>
                <a:lnTo>
                  <a:pt x="2134307" y="268284"/>
                </a:lnTo>
                <a:lnTo>
                  <a:pt x="2185236" y="310113"/>
                </a:lnTo>
                <a:lnTo>
                  <a:pt x="2230361" y="354150"/>
                </a:lnTo>
                <a:lnTo>
                  <a:pt x="2269378" y="400228"/>
                </a:lnTo>
                <a:lnTo>
                  <a:pt x="2301983" y="448177"/>
                </a:lnTo>
                <a:lnTo>
                  <a:pt x="2327872" y="497830"/>
                </a:lnTo>
                <a:lnTo>
                  <a:pt x="2346740" y="549017"/>
                </a:lnTo>
                <a:lnTo>
                  <a:pt x="2358284" y="601569"/>
                </a:lnTo>
                <a:lnTo>
                  <a:pt x="2362200" y="655319"/>
                </a:lnTo>
                <a:lnTo>
                  <a:pt x="2358284" y="709070"/>
                </a:lnTo>
                <a:lnTo>
                  <a:pt x="2346740" y="761622"/>
                </a:lnTo>
                <a:lnTo>
                  <a:pt x="2327872" y="812809"/>
                </a:lnTo>
                <a:lnTo>
                  <a:pt x="2301983" y="862462"/>
                </a:lnTo>
                <a:lnTo>
                  <a:pt x="2269378" y="910411"/>
                </a:lnTo>
                <a:lnTo>
                  <a:pt x="2230361" y="956489"/>
                </a:lnTo>
                <a:lnTo>
                  <a:pt x="2185236" y="1000526"/>
                </a:lnTo>
                <a:lnTo>
                  <a:pt x="2134307" y="1042355"/>
                </a:lnTo>
                <a:lnTo>
                  <a:pt x="2077877" y="1081806"/>
                </a:lnTo>
                <a:lnTo>
                  <a:pt x="2016252" y="1118711"/>
                </a:lnTo>
                <a:lnTo>
                  <a:pt x="1949734" y="1152901"/>
                </a:lnTo>
                <a:lnTo>
                  <a:pt x="1878628" y="1184208"/>
                </a:lnTo>
                <a:lnTo>
                  <a:pt x="1803239" y="1212464"/>
                </a:lnTo>
                <a:lnTo>
                  <a:pt x="1723869" y="1237499"/>
                </a:lnTo>
                <a:lnTo>
                  <a:pt x="1640824" y="1259145"/>
                </a:lnTo>
                <a:lnTo>
                  <a:pt x="1554406" y="1277233"/>
                </a:lnTo>
                <a:lnTo>
                  <a:pt x="1464921" y="1291596"/>
                </a:lnTo>
                <a:lnTo>
                  <a:pt x="1372672" y="1302063"/>
                </a:lnTo>
                <a:lnTo>
                  <a:pt x="1277964" y="1308467"/>
                </a:lnTo>
                <a:lnTo>
                  <a:pt x="1181100" y="1310639"/>
                </a:lnTo>
                <a:lnTo>
                  <a:pt x="1084232" y="1308467"/>
                </a:lnTo>
                <a:lnTo>
                  <a:pt x="989520" y="1302063"/>
                </a:lnTo>
                <a:lnTo>
                  <a:pt x="897269" y="1291596"/>
                </a:lnTo>
                <a:lnTo>
                  <a:pt x="807783" y="1277233"/>
                </a:lnTo>
                <a:lnTo>
                  <a:pt x="721365" y="1259145"/>
                </a:lnTo>
                <a:lnTo>
                  <a:pt x="638319" y="1237499"/>
                </a:lnTo>
                <a:lnTo>
                  <a:pt x="558949" y="1212464"/>
                </a:lnTo>
                <a:lnTo>
                  <a:pt x="483560" y="1184208"/>
                </a:lnTo>
                <a:lnTo>
                  <a:pt x="412455" y="1152901"/>
                </a:lnTo>
                <a:lnTo>
                  <a:pt x="345938" y="1118711"/>
                </a:lnTo>
                <a:lnTo>
                  <a:pt x="284313" y="1081806"/>
                </a:lnTo>
                <a:lnTo>
                  <a:pt x="227885" y="1042355"/>
                </a:lnTo>
                <a:lnTo>
                  <a:pt x="176957" y="1000526"/>
                </a:lnTo>
                <a:lnTo>
                  <a:pt x="131833" y="956489"/>
                </a:lnTo>
                <a:lnTo>
                  <a:pt x="92817" y="910411"/>
                </a:lnTo>
                <a:lnTo>
                  <a:pt x="60213" y="862462"/>
                </a:lnTo>
                <a:lnTo>
                  <a:pt x="34326" y="812809"/>
                </a:lnTo>
                <a:lnTo>
                  <a:pt x="15458" y="761622"/>
                </a:lnTo>
                <a:lnTo>
                  <a:pt x="3915" y="709070"/>
                </a:lnTo>
                <a:lnTo>
                  <a:pt x="0" y="655319"/>
                </a:lnTo>
                <a:close/>
              </a:path>
            </a:pathLst>
          </a:custGeom>
          <a:ln w="25908">
            <a:solidFill>
              <a:srgbClr val="5F7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6998" y="3031506"/>
            <a:ext cx="142176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780" algn="just"/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Kn</a:t>
            </a:r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ledge Ne</a:t>
            </a:r>
            <a:r>
              <a:rPr sz="2000" b="1" spc="-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000" b="1" spc="-3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orkforce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20561" y="1219961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1181099" y="0"/>
                </a:moveTo>
                <a:lnTo>
                  <a:pt x="1084235" y="2172"/>
                </a:lnTo>
                <a:lnTo>
                  <a:pt x="989527" y="8576"/>
                </a:lnTo>
                <a:lnTo>
                  <a:pt x="897278" y="19043"/>
                </a:lnTo>
                <a:lnTo>
                  <a:pt x="807793" y="33406"/>
                </a:lnTo>
                <a:lnTo>
                  <a:pt x="721375" y="51494"/>
                </a:lnTo>
                <a:lnTo>
                  <a:pt x="638330" y="73140"/>
                </a:lnTo>
                <a:lnTo>
                  <a:pt x="558960" y="98175"/>
                </a:lnTo>
                <a:lnTo>
                  <a:pt x="483571" y="126431"/>
                </a:lnTo>
                <a:lnTo>
                  <a:pt x="412465" y="157738"/>
                </a:lnTo>
                <a:lnTo>
                  <a:pt x="345948" y="191928"/>
                </a:lnTo>
                <a:lnTo>
                  <a:pt x="284322" y="228833"/>
                </a:lnTo>
                <a:lnTo>
                  <a:pt x="227892" y="268284"/>
                </a:lnTo>
                <a:lnTo>
                  <a:pt x="176963" y="310113"/>
                </a:lnTo>
                <a:lnTo>
                  <a:pt x="131838" y="354150"/>
                </a:lnTo>
                <a:lnTo>
                  <a:pt x="92821" y="400228"/>
                </a:lnTo>
                <a:lnTo>
                  <a:pt x="60216" y="448177"/>
                </a:lnTo>
                <a:lnTo>
                  <a:pt x="34327" y="497830"/>
                </a:lnTo>
                <a:lnTo>
                  <a:pt x="15459" y="549017"/>
                </a:lnTo>
                <a:lnTo>
                  <a:pt x="3915" y="601569"/>
                </a:lnTo>
                <a:lnTo>
                  <a:pt x="0" y="655320"/>
                </a:lnTo>
                <a:lnTo>
                  <a:pt x="3915" y="709070"/>
                </a:lnTo>
                <a:lnTo>
                  <a:pt x="15459" y="761622"/>
                </a:lnTo>
                <a:lnTo>
                  <a:pt x="34327" y="812809"/>
                </a:lnTo>
                <a:lnTo>
                  <a:pt x="60216" y="862462"/>
                </a:lnTo>
                <a:lnTo>
                  <a:pt x="92821" y="910411"/>
                </a:lnTo>
                <a:lnTo>
                  <a:pt x="131838" y="956489"/>
                </a:lnTo>
                <a:lnTo>
                  <a:pt x="176963" y="1000526"/>
                </a:lnTo>
                <a:lnTo>
                  <a:pt x="227892" y="1042355"/>
                </a:lnTo>
                <a:lnTo>
                  <a:pt x="284322" y="1081806"/>
                </a:lnTo>
                <a:lnTo>
                  <a:pt x="345948" y="1118711"/>
                </a:lnTo>
                <a:lnTo>
                  <a:pt x="412465" y="1152901"/>
                </a:lnTo>
                <a:lnTo>
                  <a:pt x="483571" y="1184208"/>
                </a:lnTo>
                <a:lnTo>
                  <a:pt x="558960" y="1212464"/>
                </a:lnTo>
                <a:lnTo>
                  <a:pt x="638330" y="1237499"/>
                </a:lnTo>
                <a:lnTo>
                  <a:pt x="721375" y="1259145"/>
                </a:lnTo>
                <a:lnTo>
                  <a:pt x="807793" y="1277233"/>
                </a:lnTo>
                <a:lnTo>
                  <a:pt x="897278" y="1291596"/>
                </a:lnTo>
                <a:lnTo>
                  <a:pt x="989527" y="1302063"/>
                </a:lnTo>
                <a:lnTo>
                  <a:pt x="1084235" y="1308467"/>
                </a:lnTo>
                <a:lnTo>
                  <a:pt x="1181099" y="1310639"/>
                </a:lnTo>
                <a:lnTo>
                  <a:pt x="1277964" y="1308467"/>
                </a:lnTo>
                <a:lnTo>
                  <a:pt x="1372672" y="1302063"/>
                </a:lnTo>
                <a:lnTo>
                  <a:pt x="1464921" y="1291596"/>
                </a:lnTo>
                <a:lnTo>
                  <a:pt x="1554406" y="1277233"/>
                </a:lnTo>
                <a:lnTo>
                  <a:pt x="1640824" y="1259145"/>
                </a:lnTo>
                <a:lnTo>
                  <a:pt x="1723869" y="1237499"/>
                </a:lnTo>
                <a:lnTo>
                  <a:pt x="1803239" y="1212464"/>
                </a:lnTo>
                <a:lnTo>
                  <a:pt x="1878628" y="1184208"/>
                </a:lnTo>
                <a:lnTo>
                  <a:pt x="1949734" y="1152901"/>
                </a:lnTo>
                <a:lnTo>
                  <a:pt x="2016251" y="1118711"/>
                </a:lnTo>
                <a:lnTo>
                  <a:pt x="2077877" y="1081806"/>
                </a:lnTo>
                <a:lnTo>
                  <a:pt x="2134307" y="1042355"/>
                </a:lnTo>
                <a:lnTo>
                  <a:pt x="2185236" y="1000526"/>
                </a:lnTo>
                <a:lnTo>
                  <a:pt x="2230361" y="956489"/>
                </a:lnTo>
                <a:lnTo>
                  <a:pt x="2269378" y="910411"/>
                </a:lnTo>
                <a:lnTo>
                  <a:pt x="2301983" y="862462"/>
                </a:lnTo>
                <a:lnTo>
                  <a:pt x="2327872" y="812809"/>
                </a:lnTo>
                <a:lnTo>
                  <a:pt x="2346740" y="761622"/>
                </a:lnTo>
                <a:lnTo>
                  <a:pt x="2358284" y="709070"/>
                </a:lnTo>
                <a:lnTo>
                  <a:pt x="2362199" y="655320"/>
                </a:lnTo>
                <a:lnTo>
                  <a:pt x="2358284" y="601569"/>
                </a:lnTo>
                <a:lnTo>
                  <a:pt x="2346740" y="549017"/>
                </a:lnTo>
                <a:lnTo>
                  <a:pt x="2327872" y="497830"/>
                </a:lnTo>
                <a:lnTo>
                  <a:pt x="2301983" y="448177"/>
                </a:lnTo>
                <a:lnTo>
                  <a:pt x="2269378" y="400228"/>
                </a:lnTo>
                <a:lnTo>
                  <a:pt x="2230361" y="354150"/>
                </a:lnTo>
                <a:lnTo>
                  <a:pt x="2185236" y="310113"/>
                </a:lnTo>
                <a:lnTo>
                  <a:pt x="2134307" y="268284"/>
                </a:lnTo>
                <a:lnTo>
                  <a:pt x="2077877" y="228833"/>
                </a:lnTo>
                <a:lnTo>
                  <a:pt x="2016251" y="191928"/>
                </a:lnTo>
                <a:lnTo>
                  <a:pt x="1949734" y="157738"/>
                </a:lnTo>
                <a:lnTo>
                  <a:pt x="1878628" y="126431"/>
                </a:lnTo>
                <a:lnTo>
                  <a:pt x="1803239" y="98175"/>
                </a:lnTo>
                <a:lnTo>
                  <a:pt x="1723869" y="73140"/>
                </a:lnTo>
                <a:lnTo>
                  <a:pt x="1640824" y="51494"/>
                </a:lnTo>
                <a:lnTo>
                  <a:pt x="1554406" y="33406"/>
                </a:lnTo>
                <a:lnTo>
                  <a:pt x="1464921" y="19043"/>
                </a:lnTo>
                <a:lnTo>
                  <a:pt x="1372672" y="8576"/>
                </a:lnTo>
                <a:lnTo>
                  <a:pt x="1277964" y="2172"/>
                </a:lnTo>
                <a:lnTo>
                  <a:pt x="1181099" y="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20561" y="1219961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0" y="655320"/>
                </a:moveTo>
                <a:lnTo>
                  <a:pt x="3915" y="601569"/>
                </a:lnTo>
                <a:lnTo>
                  <a:pt x="15459" y="549017"/>
                </a:lnTo>
                <a:lnTo>
                  <a:pt x="34327" y="497830"/>
                </a:lnTo>
                <a:lnTo>
                  <a:pt x="60216" y="448177"/>
                </a:lnTo>
                <a:lnTo>
                  <a:pt x="92821" y="400228"/>
                </a:lnTo>
                <a:lnTo>
                  <a:pt x="131838" y="354150"/>
                </a:lnTo>
                <a:lnTo>
                  <a:pt x="176963" y="310113"/>
                </a:lnTo>
                <a:lnTo>
                  <a:pt x="227892" y="268284"/>
                </a:lnTo>
                <a:lnTo>
                  <a:pt x="284322" y="228833"/>
                </a:lnTo>
                <a:lnTo>
                  <a:pt x="345948" y="191928"/>
                </a:lnTo>
                <a:lnTo>
                  <a:pt x="412465" y="157738"/>
                </a:lnTo>
                <a:lnTo>
                  <a:pt x="483571" y="126431"/>
                </a:lnTo>
                <a:lnTo>
                  <a:pt x="558960" y="98175"/>
                </a:lnTo>
                <a:lnTo>
                  <a:pt x="638330" y="73140"/>
                </a:lnTo>
                <a:lnTo>
                  <a:pt x="721375" y="51494"/>
                </a:lnTo>
                <a:lnTo>
                  <a:pt x="807793" y="33406"/>
                </a:lnTo>
                <a:lnTo>
                  <a:pt x="897278" y="19043"/>
                </a:lnTo>
                <a:lnTo>
                  <a:pt x="989527" y="8576"/>
                </a:lnTo>
                <a:lnTo>
                  <a:pt x="1084235" y="2172"/>
                </a:lnTo>
                <a:lnTo>
                  <a:pt x="1181099" y="0"/>
                </a:lnTo>
                <a:lnTo>
                  <a:pt x="1277964" y="2172"/>
                </a:lnTo>
                <a:lnTo>
                  <a:pt x="1372672" y="8576"/>
                </a:lnTo>
                <a:lnTo>
                  <a:pt x="1464921" y="19043"/>
                </a:lnTo>
                <a:lnTo>
                  <a:pt x="1554406" y="33406"/>
                </a:lnTo>
                <a:lnTo>
                  <a:pt x="1640824" y="51494"/>
                </a:lnTo>
                <a:lnTo>
                  <a:pt x="1723869" y="73140"/>
                </a:lnTo>
                <a:lnTo>
                  <a:pt x="1803239" y="98175"/>
                </a:lnTo>
                <a:lnTo>
                  <a:pt x="1878628" y="126431"/>
                </a:lnTo>
                <a:lnTo>
                  <a:pt x="1949734" y="157738"/>
                </a:lnTo>
                <a:lnTo>
                  <a:pt x="2016251" y="191928"/>
                </a:lnTo>
                <a:lnTo>
                  <a:pt x="2077877" y="228833"/>
                </a:lnTo>
                <a:lnTo>
                  <a:pt x="2134307" y="268284"/>
                </a:lnTo>
                <a:lnTo>
                  <a:pt x="2185236" y="310113"/>
                </a:lnTo>
                <a:lnTo>
                  <a:pt x="2230361" y="354150"/>
                </a:lnTo>
                <a:lnTo>
                  <a:pt x="2269378" y="400228"/>
                </a:lnTo>
                <a:lnTo>
                  <a:pt x="2301983" y="448177"/>
                </a:lnTo>
                <a:lnTo>
                  <a:pt x="2327872" y="497830"/>
                </a:lnTo>
                <a:lnTo>
                  <a:pt x="2346740" y="549017"/>
                </a:lnTo>
                <a:lnTo>
                  <a:pt x="2358284" y="601569"/>
                </a:lnTo>
                <a:lnTo>
                  <a:pt x="2362199" y="655320"/>
                </a:lnTo>
                <a:lnTo>
                  <a:pt x="2358284" y="709070"/>
                </a:lnTo>
                <a:lnTo>
                  <a:pt x="2346740" y="761622"/>
                </a:lnTo>
                <a:lnTo>
                  <a:pt x="2327872" y="812809"/>
                </a:lnTo>
                <a:lnTo>
                  <a:pt x="2301983" y="862462"/>
                </a:lnTo>
                <a:lnTo>
                  <a:pt x="2269378" y="910411"/>
                </a:lnTo>
                <a:lnTo>
                  <a:pt x="2230361" y="956489"/>
                </a:lnTo>
                <a:lnTo>
                  <a:pt x="2185236" y="1000526"/>
                </a:lnTo>
                <a:lnTo>
                  <a:pt x="2134307" y="1042355"/>
                </a:lnTo>
                <a:lnTo>
                  <a:pt x="2077877" y="1081806"/>
                </a:lnTo>
                <a:lnTo>
                  <a:pt x="2016251" y="1118711"/>
                </a:lnTo>
                <a:lnTo>
                  <a:pt x="1949734" y="1152901"/>
                </a:lnTo>
                <a:lnTo>
                  <a:pt x="1878628" y="1184208"/>
                </a:lnTo>
                <a:lnTo>
                  <a:pt x="1803239" y="1212464"/>
                </a:lnTo>
                <a:lnTo>
                  <a:pt x="1723869" y="1237499"/>
                </a:lnTo>
                <a:lnTo>
                  <a:pt x="1640824" y="1259145"/>
                </a:lnTo>
                <a:lnTo>
                  <a:pt x="1554406" y="1277233"/>
                </a:lnTo>
                <a:lnTo>
                  <a:pt x="1464921" y="1291596"/>
                </a:lnTo>
                <a:lnTo>
                  <a:pt x="1372672" y="1302063"/>
                </a:lnTo>
                <a:lnTo>
                  <a:pt x="1277964" y="1308467"/>
                </a:lnTo>
                <a:lnTo>
                  <a:pt x="1181099" y="1310639"/>
                </a:lnTo>
                <a:lnTo>
                  <a:pt x="1084235" y="1308467"/>
                </a:lnTo>
                <a:lnTo>
                  <a:pt x="989527" y="1302063"/>
                </a:lnTo>
                <a:lnTo>
                  <a:pt x="897278" y="1291596"/>
                </a:lnTo>
                <a:lnTo>
                  <a:pt x="807793" y="1277233"/>
                </a:lnTo>
                <a:lnTo>
                  <a:pt x="721375" y="1259145"/>
                </a:lnTo>
                <a:lnTo>
                  <a:pt x="638330" y="1237499"/>
                </a:lnTo>
                <a:lnTo>
                  <a:pt x="558960" y="1212464"/>
                </a:lnTo>
                <a:lnTo>
                  <a:pt x="483571" y="1184208"/>
                </a:lnTo>
                <a:lnTo>
                  <a:pt x="412465" y="1152901"/>
                </a:lnTo>
                <a:lnTo>
                  <a:pt x="345948" y="1118711"/>
                </a:lnTo>
                <a:lnTo>
                  <a:pt x="284322" y="1081806"/>
                </a:lnTo>
                <a:lnTo>
                  <a:pt x="227892" y="1042355"/>
                </a:lnTo>
                <a:lnTo>
                  <a:pt x="176963" y="1000526"/>
                </a:lnTo>
                <a:lnTo>
                  <a:pt x="131838" y="956489"/>
                </a:lnTo>
                <a:lnTo>
                  <a:pt x="92821" y="910411"/>
                </a:lnTo>
                <a:lnTo>
                  <a:pt x="60216" y="862462"/>
                </a:lnTo>
                <a:lnTo>
                  <a:pt x="34327" y="812809"/>
                </a:lnTo>
                <a:lnTo>
                  <a:pt x="15459" y="761622"/>
                </a:lnTo>
                <a:lnTo>
                  <a:pt x="3915" y="709070"/>
                </a:lnTo>
                <a:lnTo>
                  <a:pt x="0" y="655320"/>
                </a:lnTo>
                <a:close/>
              </a:path>
            </a:pathLst>
          </a:custGeom>
          <a:ln w="25908">
            <a:solidFill>
              <a:srgbClr val="5F7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04761" y="1597676"/>
            <a:ext cx="119443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Qual</a:t>
            </a:r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000" b="1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lace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20561" y="2804922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1181099" y="0"/>
                </a:moveTo>
                <a:lnTo>
                  <a:pt x="1084235" y="2172"/>
                </a:lnTo>
                <a:lnTo>
                  <a:pt x="989527" y="8576"/>
                </a:lnTo>
                <a:lnTo>
                  <a:pt x="897278" y="19043"/>
                </a:lnTo>
                <a:lnTo>
                  <a:pt x="807793" y="33406"/>
                </a:lnTo>
                <a:lnTo>
                  <a:pt x="721375" y="51494"/>
                </a:lnTo>
                <a:lnTo>
                  <a:pt x="638330" y="73140"/>
                </a:lnTo>
                <a:lnTo>
                  <a:pt x="558960" y="98175"/>
                </a:lnTo>
                <a:lnTo>
                  <a:pt x="483571" y="126431"/>
                </a:lnTo>
                <a:lnTo>
                  <a:pt x="412465" y="157738"/>
                </a:lnTo>
                <a:lnTo>
                  <a:pt x="345948" y="191928"/>
                </a:lnTo>
                <a:lnTo>
                  <a:pt x="284322" y="228833"/>
                </a:lnTo>
                <a:lnTo>
                  <a:pt x="227892" y="268284"/>
                </a:lnTo>
                <a:lnTo>
                  <a:pt x="176963" y="310113"/>
                </a:lnTo>
                <a:lnTo>
                  <a:pt x="131838" y="354150"/>
                </a:lnTo>
                <a:lnTo>
                  <a:pt x="92821" y="400228"/>
                </a:lnTo>
                <a:lnTo>
                  <a:pt x="60216" y="448177"/>
                </a:lnTo>
                <a:lnTo>
                  <a:pt x="34327" y="497830"/>
                </a:lnTo>
                <a:lnTo>
                  <a:pt x="15459" y="549017"/>
                </a:lnTo>
                <a:lnTo>
                  <a:pt x="3915" y="601569"/>
                </a:lnTo>
                <a:lnTo>
                  <a:pt x="0" y="655319"/>
                </a:lnTo>
                <a:lnTo>
                  <a:pt x="3915" y="709070"/>
                </a:lnTo>
                <a:lnTo>
                  <a:pt x="15459" y="761622"/>
                </a:lnTo>
                <a:lnTo>
                  <a:pt x="34327" y="812809"/>
                </a:lnTo>
                <a:lnTo>
                  <a:pt x="60216" y="862462"/>
                </a:lnTo>
                <a:lnTo>
                  <a:pt x="92821" y="910411"/>
                </a:lnTo>
                <a:lnTo>
                  <a:pt x="131838" y="956489"/>
                </a:lnTo>
                <a:lnTo>
                  <a:pt x="176963" y="1000526"/>
                </a:lnTo>
                <a:lnTo>
                  <a:pt x="227892" y="1042355"/>
                </a:lnTo>
                <a:lnTo>
                  <a:pt x="284322" y="1081806"/>
                </a:lnTo>
                <a:lnTo>
                  <a:pt x="345948" y="1118711"/>
                </a:lnTo>
                <a:lnTo>
                  <a:pt x="412465" y="1152901"/>
                </a:lnTo>
                <a:lnTo>
                  <a:pt x="483571" y="1184208"/>
                </a:lnTo>
                <a:lnTo>
                  <a:pt x="558960" y="1212464"/>
                </a:lnTo>
                <a:lnTo>
                  <a:pt x="638330" y="1237499"/>
                </a:lnTo>
                <a:lnTo>
                  <a:pt x="721375" y="1259145"/>
                </a:lnTo>
                <a:lnTo>
                  <a:pt x="807793" y="1277233"/>
                </a:lnTo>
                <a:lnTo>
                  <a:pt x="897278" y="1291596"/>
                </a:lnTo>
                <a:lnTo>
                  <a:pt x="989527" y="1302063"/>
                </a:lnTo>
                <a:lnTo>
                  <a:pt x="1084235" y="1308467"/>
                </a:lnTo>
                <a:lnTo>
                  <a:pt x="1181099" y="1310639"/>
                </a:lnTo>
                <a:lnTo>
                  <a:pt x="1277964" y="1308467"/>
                </a:lnTo>
                <a:lnTo>
                  <a:pt x="1372672" y="1302063"/>
                </a:lnTo>
                <a:lnTo>
                  <a:pt x="1464921" y="1291596"/>
                </a:lnTo>
                <a:lnTo>
                  <a:pt x="1554406" y="1277233"/>
                </a:lnTo>
                <a:lnTo>
                  <a:pt x="1640824" y="1259145"/>
                </a:lnTo>
                <a:lnTo>
                  <a:pt x="1723869" y="1237499"/>
                </a:lnTo>
                <a:lnTo>
                  <a:pt x="1803239" y="1212464"/>
                </a:lnTo>
                <a:lnTo>
                  <a:pt x="1878628" y="1184208"/>
                </a:lnTo>
                <a:lnTo>
                  <a:pt x="1949734" y="1152901"/>
                </a:lnTo>
                <a:lnTo>
                  <a:pt x="2016251" y="1118711"/>
                </a:lnTo>
                <a:lnTo>
                  <a:pt x="2077877" y="1081806"/>
                </a:lnTo>
                <a:lnTo>
                  <a:pt x="2134307" y="1042355"/>
                </a:lnTo>
                <a:lnTo>
                  <a:pt x="2185236" y="1000526"/>
                </a:lnTo>
                <a:lnTo>
                  <a:pt x="2230361" y="956489"/>
                </a:lnTo>
                <a:lnTo>
                  <a:pt x="2269378" y="910411"/>
                </a:lnTo>
                <a:lnTo>
                  <a:pt x="2301983" y="862462"/>
                </a:lnTo>
                <a:lnTo>
                  <a:pt x="2327872" y="812809"/>
                </a:lnTo>
                <a:lnTo>
                  <a:pt x="2346740" y="761622"/>
                </a:lnTo>
                <a:lnTo>
                  <a:pt x="2358284" y="709070"/>
                </a:lnTo>
                <a:lnTo>
                  <a:pt x="2362199" y="655319"/>
                </a:lnTo>
                <a:lnTo>
                  <a:pt x="2358284" y="601569"/>
                </a:lnTo>
                <a:lnTo>
                  <a:pt x="2346740" y="549017"/>
                </a:lnTo>
                <a:lnTo>
                  <a:pt x="2327872" y="497830"/>
                </a:lnTo>
                <a:lnTo>
                  <a:pt x="2301983" y="448177"/>
                </a:lnTo>
                <a:lnTo>
                  <a:pt x="2269378" y="400228"/>
                </a:lnTo>
                <a:lnTo>
                  <a:pt x="2230361" y="354150"/>
                </a:lnTo>
                <a:lnTo>
                  <a:pt x="2185236" y="310113"/>
                </a:lnTo>
                <a:lnTo>
                  <a:pt x="2134307" y="268284"/>
                </a:lnTo>
                <a:lnTo>
                  <a:pt x="2077877" y="228833"/>
                </a:lnTo>
                <a:lnTo>
                  <a:pt x="2016251" y="191928"/>
                </a:lnTo>
                <a:lnTo>
                  <a:pt x="1949734" y="157738"/>
                </a:lnTo>
                <a:lnTo>
                  <a:pt x="1878628" y="126431"/>
                </a:lnTo>
                <a:lnTo>
                  <a:pt x="1803239" y="98175"/>
                </a:lnTo>
                <a:lnTo>
                  <a:pt x="1723869" y="73140"/>
                </a:lnTo>
                <a:lnTo>
                  <a:pt x="1640824" y="51494"/>
                </a:lnTo>
                <a:lnTo>
                  <a:pt x="1554406" y="33406"/>
                </a:lnTo>
                <a:lnTo>
                  <a:pt x="1464921" y="19043"/>
                </a:lnTo>
                <a:lnTo>
                  <a:pt x="1372672" y="8576"/>
                </a:lnTo>
                <a:lnTo>
                  <a:pt x="1277964" y="2172"/>
                </a:lnTo>
                <a:lnTo>
                  <a:pt x="1181099" y="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20561" y="2804922"/>
            <a:ext cx="2362200" cy="1310640"/>
          </a:xfrm>
          <a:custGeom>
            <a:avLst/>
            <a:gdLst/>
            <a:ahLst/>
            <a:cxnLst/>
            <a:rect l="l" t="t" r="r" b="b"/>
            <a:pathLst>
              <a:path w="2362200" h="1310639">
                <a:moveTo>
                  <a:pt x="0" y="655319"/>
                </a:moveTo>
                <a:lnTo>
                  <a:pt x="3915" y="601569"/>
                </a:lnTo>
                <a:lnTo>
                  <a:pt x="15459" y="549017"/>
                </a:lnTo>
                <a:lnTo>
                  <a:pt x="34327" y="497830"/>
                </a:lnTo>
                <a:lnTo>
                  <a:pt x="60216" y="448177"/>
                </a:lnTo>
                <a:lnTo>
                  <a:pt x="92821" y="400228"/>
                </a:lnTo>
                <a:lnTo>
                  <a:pt x="131838" y="354150"/>
                </a:lnTo>
                <a:lnTo>
                  <a:pt x="176963" y="310113"/>
                </a:lnTo>
                <a:lnTo>
                  <a:pt x="227892" y="268284"/>
                </a:lnTo>
                <a:lnTo>
                  <a:pt x="284322" y="228833"/>
                </a:lnTo>
                <a:lnTo>
                  <a:pt x="345948" y="191928"/>
                </a:lnTo>
                <a:lnTo>
                  <a:pt x="412465" y="157738"/>
                </a:lnTo>
                <a:lnTo>
                  <a:pt x="483571" y="126431"/>
                </a:lnTo>
                <a:lnTo>
                  <a:pt x="558960" y="98175"/>
                </a:lnTo>
                <a:lnTo>
                  <a:pt x="638330" y="73140"/>
                </a:lnTo>
                <a:lnTo>
                  <a:pt x="721375" y="51494"/>
                </a:lnTo>
                <a:lnTo>
                  <a:pt x="807793" y="33406"/>
                </a:lnTo>
                <a:lnTo>
                  <a:pt x="897278" y="19043"/>
                </a:lnTo>
                <a:lnTo>
                  <a:pt x="989527" y="8576"/>
                </a:lnTo>
                <a:lnTo>
                  <a:pt x="1084235" y="2172"/>
                </a:lnTo>
                <a:lnTo>
                  <a:pt x="1181099" y="0"/>
                </a:lnTo>
                <a:lnTo>
                  <a:pt x="1277964" y="2172"/>
                </a:lnTo>
                <a:lnTo>
                  <a:pt x="1372672" y="8576"/>
                </a:lnTo>
                <a:lnTo>
                  <a:pt x="1464921" y="19043"/>
                </a:lnTo>
                <a:lnTo>
                  <a:pt x="1554406" y="33406"/>
                </a:lnTo>
                <a:lnTo>
                  <a:pt x="1640824" y="51494"/>
                </a:lnTo>
                <a:lnTo>
                  <a:pt x="1723869" y="73140"/>
                </a:lnTo>
                <a:lnTo>
                  <a:pt x="1803239" y="98175"/>
                </a:lnTo>
                <a:lnTo>
                  <a:pt x="1878628" y="126431"/>
                </a:lnTo>
                <a:lnTo>
                  <a:pt x="1949734" y="157738"/>
                </a:lnTo>
                <a:lnTo>
                  <a:pt x="2016251" y="191928"/>
                </a:lnTo>
                <a:lnTo>
                  <a:pt x="2077877" y="228833"/>
                </a:lnTo>
                <a:lnTo>
                  <a:pt x="2134307" y="268284"/>
                </a:lnTo>
                <a:lnTo>
                  <a:pt x="2185236" y="310113"/>
                </a:lnTo>
                <a:lnTo>
                  <a:pt x="2230361" y="354150"/>
                </a:lnTo>
                <a:lnTo>
                  <a:pt x="2269378" y="400228"/>
                </a:lnTo>
                <a:lnTo>
                  <a:pt x="2301983" y="448177"/>
                </a:lnTo>
                <a:lnTo>
                  <a:pt x="2327872" y="497830"/>
                </a:lnTo>
                <a:lnTo>
                  <a:pt x="2346740" y="549017"/>
                </a:lnTo>
                <a:lnTo>
                  <a:pt x="2358284" y="601569"/>
                </a:lnTo>
                <a:lnTo>
                  <a:pt x="2362199" y="655319"/>
                </a:lnTo>
                <a:lnTo>
                  <a:pt x="2358284" y="709070"/>
                </a:lnTo>
                <a:lnTo>
                  <a:pt x="2346740" y="761622"/>
                </a:lnTo>
                <a:lnTo>
                  <a:pt x="2327872" y="812809"/>
                </a:lnTo>
                <a:lnTo>
                  <a:pt x="2301983" y="862462"/>
                </a:lnTo>
                <a:lnTo>
                  <a:pt x="2269378" y="910411"/>
                </a:lnTo>
                <a:lnTo>
                  <a:pt x="2230361" y="956489"/>
                </a:lnTo>
                <a:lnTo>
                  <a:pt x="2185236" y="1000526"/>
                </a:lnTo>
                <a:lnTo>
                  <a:pt x="2134307" y="1042355"/>
                </a:lnTo>
                <a:lnTo>
                  <a:pt x="2077877" y="1081806"/>
                </a:lnTo>
                <a:lnTo>
                  <a:pt x="2016251" y="1118711"/>
                </a:lnTo>
                <a:lnTo>
                  <a:pt x="1949734" y="1152901"/>
                </a:lnTo>
                <a:lnTo>
                  <a:pt x="1878628" y="1184208"/>
                </a:lnTo>
                <a:lnTo>
                  <a:pt x="1803239" y="1212464"/>
                </a:lnTo>
                <a:lnTo>
                  <a:pt x="1723869" y="1237499"/>
                </a:lnTo>
                <a:lnTo>
                  <a:pt x="1640824" y="1259145"/>
                </a:lnTo>
                <a:lnTo>
                  <a:pt x="1554406" y="1277233"/>
                </a:lnTo>
                <a:lnTo>
                  <a:pt x="1464921" y="1291596"/>
                </a:lnTo>
                <a:lnTo>
                  <a:pt x="1372672" y="1302063"/>
                </a:lnTo>
                <a:lnTo>
                  <a:pt x="1277964" y="1308467"/>
                </a:lnTo>
                <a:lnTo>
                  <a:pt x="1181099" y="1310639"/>
                </a:lnTo>
                <a:lnTo>
                  <a:pt x="1084235" y="1308467"/>
                </a:lnTo>
                <a:lnTo>
                  <a:pt x="989527" y="1302063"/>
                </a:lnTo>
                <a:lnTo>
                  <a:pt x="897278" y="1291596"/>
                </a:lnTo>
                <a:lnTo>
                  <a:pt x="807793" y="1277233"/>
                </a:lnTo>
                <a:lnTo>
                  <a:pt x="721375" y="1259145"/>
                </a:lnTo>
                <a:lnTo>
                  <a:pt x="638330" y="1237499"/>
                </a:lnTo>
                <a:lnTo>
                  <a:pt x="558960" y="1212464"/>
                </a:lnTo>
                <a:lnTo>
                  <a:pt x="483571" y="1184208"/>
                </a:lnTo>
                <a:lnTo>
                  <a:pt x="412465" y="1152901"/>
                </a:lnTo>
                <a:lnTo>
                  <a:pt x="345948" y="1118711"/>
                </a:lnTo>
                <a:lnTo>
                  <a:pt x="284322" y="1081806"/>
                </a:lnTo>
                <a:lnTo>
                  <a:pt x="227892" y="1042355"/>
                </a:lnTo>
                <a:lnTo>
                  <a:pt x="176963" y="1000526"/>
                </a:lnTo>
                <a:lnTo>
                  <a:pt x="131838" y="956489"/>
                </a:lnTo>
                <a:lnTo>
                  <a:pt x="92821" y="910411"/>
                </a:lnTo>
                <a:lnTo>
                  <a:pt x="60216" y="862462"/>
                </a:lnTo>
                <a:lnTo>
                  <a:pt x="34327" y="812809"/>
                </a:lnTo>
                <a:lnTo>
                  <a:pt x="15459" y="761622"/>
                </a:lnTo>
                <a:lnTo>
                  <a:pt x="3915" y="709070"/>
                </a:lnTo>
                <a:lnTo>
                  <a:pt x="0" y="655319"/>
                </a:lnTo>
                <a:close/>
              </a:path>
            </a:pathLst>
          </a:custGeom>
          <a:ln w="25908">
            <a:solidFill>
              <a:srgbClr val="5F7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6850" y="3183906"/>
            <a:ext cx="130937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6364"/>
            <a:r>
              <a:rPr sz="2000" b="1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-ship</a:t>
            </a:r>
            <a:r>
              <a:rPr sz="20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&amp; Inn</a:t>
            </a:r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72561" y="2096261"/>
            <a:ext cx="2819400" cy="1447800"/>
          </a:xfrm>
          <a:custGeom>
            <a:avLst/>
            <a:gdLst/>
            <a:ahLst/>
            <a:cxnLst/>
            <a:rect l="l" t="t" r="r" b="b"/>
            <a:pathLst>
              <a:path w="2819400" h="1447800">
                <a:moveTo>
                  <a:pt x="1409700" y="0"/>
                </a:moveTo>
                <a:lnTo>
                  <a:pt x="1294088" y="2399"/>
                </a:lnTo>
                <a:lnTo>
                  <a:pt x="1181050" y="9474"/>
                </a:lnTo>
                <a:lnTo>
                  <a:pt x="1070947" y="21038"/>
                </a:lnTo>
                <a:lnTo>
                  <a:pt x="964143" y="36905"/>
                </a:lnTo>
                <a:lnTo>
                  <a:pt x="861000" y="56888"/>
                </a:lnTo>
                <a:lnTo>
                  <a:pt x="761881" y="80800"/>
                </a:lnTo>
                <a:lnTo>
                  <a:pt x="667150" y="108457"/>
                </a:lnTo>
                <a:lnTo>
                  <a:pt x="577169" y="139671"/>
                </a:lnTo>
                <a:lnTo>
                  <a:pt x="492301" y="174256"/>
                </a:lnTo>
                <a:lnTo>
                  <a:pt x="412908" y="212026"/>
                </a:lnTo>
                <a:lnTo>
                  <a:pt x="339355" y="252794"/>
                </a:lnTo>
                <a:lnTo>
                  <a:pt x="272003" y="296375"/>
                </a:lnTo>
                <a:lnTo>
                  <a:pt x="211216" y="342581"/>
                </a:lnTo>
                <a:lnTo>
                  <a:pt x="157356" y="391227"/>
                </a:lnTo>
                <a:lnTo>
                  <a:pt x="110787" y="442126"/>
                </a:lnTo>
                <a:lnTo>
                  <a:pt x="71871" y="495092"/>
                </a:lnTo>
                <a:lnTo>
                  <a:pt x="40972" y="549939"/>
                </a:lnTo>
                <a:lnTo>
                  <a:pt x="18451" y="606480"/>
                </a:lnTo>
                <a:lnTo>
                  <a:pt x="4673" y="664529"/>
                </a:lnTo>
                <a:lnTo>
                  <a:pt x="0" y="723900"/>
                </a:lnTo>
                <a:lnTo>
                  <a:pt x="4673" y="783270"/>
                </a:lnTo>
                <a:lnTo>
                  <a:pt x="18451" y="841319"/>
                </a:lnTo>
                <a:lnTo>
                  <a:pt x="40972" y="897860"/>
                </a:lnTo>
                <a:lnTo>
                  <a:pt x="71871" y="952707"/>
                </a:lnTo>
                <a:lnTo>
                  <a:pt x="110787" y="1005673"/>
                </a:lnTo>
                <a:lnTo>
                  <a:pt x="157356" y="1056572"/>
                </a:lnTo>
                <a:lnTo>
                  <a:pt x="211216" y="1105218"/>
                </a:lnTo>
                <a:lnTo>
                  <a:pt x="272003" y="1151424"/>
                </a:lnTo>
                <a:lnTo>
                  <a:pt x="339355" y="1195005"/>
                </a:lnTo>
                <a:lnTo>
                  <a:pt x="412908" y="1235773"/>
                </a:lnTo>
                <a:lnTo>
                  <a:pt x="492301" y="1273543"/>
                </a:lnTo>
                <a:lnTo>
                  <a:pt x="577169" y="1308128"/>
                </a:lnTo>
                <a:lnTo>
                  <a:pt x="667150" y="1339342"/>
                </a:lnTo>
                <a:lnTo>
                  <a:pt x="761881" y="1366999"/>
                </a:lnTo>
                <a:lnTo>
                  <a:pt x="861000" y="1390911"/>
                </a:lnTo>
                <a:lnTo>
                  <a:pt x="964143" y="1410894"/>
                </a:lnTo>
                <a:lnTo>
                  <a:pt x="1070947" y="1426761"/>
                </a:lnTo>
                <a:lnTo>
                  <a:pt x="1181050" y="1438325"/>
                </a:lnTo>
                <a:lnTo>
                  <a:pt x="1294088" y="1445400"/>
                </a:lnTo>
                <a:lnTo>
                  <a:pt x="1409700" y="1447800"/>
                </a:lnTo>
                <a:lnTo>
                  <a:pt x="1525311" y="1445400"/>
                </a:lnTo>
                <a:lnTo>
                  <a:pt x="1638349" y="1438325"/>
                </a:lnTo>
                <a:lnTo>
                  <a:pt x="1748452" y="1426761"/>
                </a:lnTo>
                <a:lnTo>
                  <a:pt x="1855256" y="1410894"/>
                </a:lnTo>
                <a:lnTo>
                  <a:pt x="1958399" y="1390911"/>
                </a:lnTo>
                <a:lnTo>
                  <a:pt x="2057518" y="1366999"/>
                </a:lnTo>
                <a:lnTo>
                  <a:pt x="2152249" y="1339342"/>
                </a:lnTo>
                <a:lnTo>
                  <a:pt x="2242230" y="1308128"/>
                </a:lnTo>
                <a:lnTo>
                  <a:pt x="2327098" y="1273543"/>
                </a:lnTo>
                <a:lnTo>
                  <a:pt x="2406491" y="1235773"/>
                </a:lnTo>
                <a:lnTo>
                  <a:pt x="2480044" y="1195005"/>
                </a:lnTo>
                <a:lnTo>
                  <a:pt x="2547396" y="1151424"/>
                </a:lnTo>
                <a:lnTo>
                  <a:pt x="2608183" y="1105218"/>
                </a:lnTo>
                <a:lnTo>
                  <a:pt x="2662043" y="1056572"/>
                </a:lnTo>
                <a:lnTo>
                  <a:pt x="2708612" y="1005673"/>
                </a:lnTo>
                <a:lnTo>
                  <a:pt x="2747528" y="952707"/>
                </a:lnTo>
                <a:lnTo>
                  <a:pt x="2778427" y="897860"/>
                </a:lnTo>
                <a:lnTo>
                  <a:pt x="2800948" y="841319"/>
                </a:lnTo>
                <a:lnTo>
                  <a:pt x="2814726" y="783270"/>
                </a:lnTo>
                <a:lnTo>
                  <a:pt x="2819400" y="723900"/>
                </a:lnTo>
                <a:lnTo>
                  <a:pt x="2814726" y="664529"/>
                </a:lnTo>
                <a:lnTo>
                  <a:pt x="2800948" y="606480"/>
                </a:lnTo>
                <a:lnTo>
                  <a:pt x="2778427" y="549939"/>
                </a:lnTo>
                <a:lnTo>
                  <a:pt x="2747528" y="495092"/>
                </a:lnTo>
                <a:lnTo>
                  <a:pt x="2708612" y="442126"/>
                </a:lnTo>
                <a:lnTo>
                  <a:pt x="2662043" y="391227"/>
                </a:lnTo>
                <a:lnTo>
                  <a:pt x="2608183" y="342581"/>
                </a:lnTo>
                <a:lnTo>
                  <a:pt x="2547396" y="296375"/>
                </a:lnTo>
                <a:lnTo>
                  <a:pt x="2480044" y="252794"/>
                </a:lnTo>
                <a:lnTo>
                  <a:pt x="2406491" y="212026"/>
                </a:lnTo>
                <a:lnTo>
                  <a:pt x="2327098" y="174256"/>
                </a:lnTo>
                <a:lnTo>
                  <a:pt x="2242230" y="139671"/>
                </a:lnTo>
                <a:lnTo>
                  <a:pt x="2152249" y="108457"/>
                </a:lnTo>
                <a:lnTo>
                  <a:pt x="2057518" y="80800"/>
                </a:lnTo>
                <a:lnTo>
                  <a:pt x="1958399" y="56888"/>
                </a:lnTo>
                <a:lnTo>
                  <a:pt x="1855256" y="36905"/>
                </a:lnTo>
                <a:lnTo>
                  <a:pt x="1748452" y="21038"/>
                </a:lnTo>
                <a:lnTo>
                  <a:pt x="1638349" y="9474"/>
                </a:lnTo>
                <a:lnTo>
                  <a:pt x="1525311" y="2399"/>
                </a:lnTo>
                <a:lnTo>
                  <a:pt x="1409700" y="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72561" y="2096261"/>
            <a:ext cx="2819400" cy="1447800"/>
          </a:xfrm>
          <a:custGeom>
            <a:avLst/>
            <a:gdLst/>
            <a:ahLst/>
            <a:cxnLst/>
            <a:rect l="l" t="t" r="r" b="b"/>
            <a:pathLst>
              <a:path w="2819400" h="1447800">
                <a:moveTo>
                  <a:pt x="0" y="723900"/>
                </a:moveTo>
                <a:lnTo>
                  <a:pt x="4673" y="664529"/>
                </a:lnTo>
                <a:lnTo>
                  <a:pt x="18451" y="606480"/>
                </a:lnTo>
                <a:lnTo>
                  <a:pt x="40972" y="549939"/>
                </a:lnTo>
                <a:lnTo>
                  <a:pt x="71871" y="495092"/>
                </a:lnTo>
                <a:lnTo>
                  <a:pt x="110787" y="442126"/>
                </a:lnTo>
                <a:lnTo>
                  <a:pt x="157356" y="391227"/>
                </a:lnTo>
                <a:lnTo>
                  <a:pt x="211216" y="342581"/>
                </a:lnTo>
                <a:lnTo>
                  <a:pt x="272003" y="296375"/>
                </a:lnTo>
                <a:lnTo>
                  <a:pt x="339355" y="252794"/>
                </a:lnTo>
                <a:lnTo>
                  <a:pt x="412908" y="212026"/>
                </a:lnTo>
                <a:lnTo>
                  <a:pt x="492301" y="174256"/>
                </a:lnTo>
                <a:lnTo>
                  <a:pt x="577169" y="139671"/>
                </a:lnTo>
                <a:lnTo>
                  <a:pt x="667150" y="108457"/>
                </a:lnTo>
                <a:lnTo>
                  <a:pt x="761881" y="80800"/>
                </a:lnTo>
                <a:lnTo>
                  <a:pt x="861000" y="56888"/>
                </a:lnTo>
                <a:lnTo>
                  <a:pt x="964143" y="36905"/>
                </a:lnTo>
                <a:lnTo>
                  <a:pt x="1070947" y="21038"/>
                </a:lnTo>
                <a:lnTo>
                  <a:pt x="1181050" y="9474"/>
                </a:lnTo>
                <a:lnTo>
                  <a:pt x="1294088" y="2399"/>
                </a:lnTo>
                <a:lnTo>
                  <a:pt x="1409700" y="0"/>
                </a:lnTo>
                <a:lnTo>
                  <a:pt x="1525311" y="2399"/>
                </a:lnTo>
                <a:lnTo>
                  <a:pt x="1638349" y="9474"/>
                </a:lnTo>
                <a:lnTo>
                  <a:pt x="1748452" y="21038"/>
                </a:lnTo>
                <a:lnTo>
                  <a:pt x="1855256" y="36905"/>
                </a:lnTo>
                <a:lnTo>
                  <a:pt x="1958399" y="56888"/>
                </a:lnTo>
                <a:lnTo>
                  <a:pt x="2057518" y="80800"/>
                </a:lnTo>
                <a:lnTo>
                  <a:pt x="2152249" y="108457"/>
                </a:lnTo>
                <a:lnTo>
                  <a:pt x="2242230" y="139671"/>
                </a:lnTo>
                <a:lnTo>
                  <a:pt x="2327098" y="174256"/>
                </a:lnTo>
                <a:lnTo>
                  <a:pt x="2406491" y="212026"/>
                </a:lnTo>
                <a:lnTo>
                  <a:pt x="2480044" y="252794"/>
                </a:lnTo>
                <a:lnTo>
                  <a:pt x="2547396" y="296375"/>
                </a:lnTo>
                <a:lnTo>
                  <a:pt x="2608183" y="342581"/>
                </a:lnTo>
                <a:lnTo>
                  <a:pt x="2662043" y="391227"/>
                </a:lnTo>
                <a:lnTo>
                  <a:pt x="2708612" y="442126"/>
                </a:lnTo>
                <a:lnTo>
                  <a:pt x="2747528" y="495092"/>
                </a:lnTo>
                <a:lnTo>
                  <a:pt x="2778427" y="549939"/>
                </a:lnTo>
                <a:lnTo>
                  <a:pt x="2800948" y="606480"/>
                </a:lnTo>
                <a:lnTo>
                  <a:pt x="2814726" y="664529"/>
                </a:lnTo>
                <a:lnTo>
                  <a:pt x="2819400" y="723900"/>
                </a:lnTo>
                <a:lnTo>
                  <a:pt x="2814726" y="783270"/>
                </a:lnTo>
                <a:lnTo>
                  <a:pt x="2800948" y="841319"/>
                </a:lnTo>
                <a:lnTo>
                  <a:pt x="2778427" y="897860"/>
                </a:lnTo>
                <a:lnTo>
                  <a:pt x="2747528" y="952707"/>
                </a:lnTo>
                <a:lnTo>
                  <a:pt x="2708612" y="1005673"/>
                </a:lnTo>
                <a:lnTo>
                  <a:pt x="2662043" y="1056572"/>
                </a:lnTo>
                <a:lnTo>
                  <a:pt x="2608183" y="1105218"/>
                </a:lnTo>
                <a:lnTo>
                  <a:pt x="2547396" y="1151424"/>
                </a:lnTo>
                <a:lnTo>
                  <a:pt x="2480044" y="1195005"/>
                </a:lnTo>
                <a:lnTo>
                  <a:pt x="2406491" y="1235773"/>
                </a:lnTo>
                <a:lnTo>
                  <a:pt x="2327098" y="1273543"/>
                </a:lnTo>
                <a:lnTo>
                  <a:pt x="2242230" y="1308128"/>
                </a:lnTo>
                <a:lnTo>
                  <a:pt x="2152249" y="1339342"/>
                </a:lnTo>
                <a:lnTo>
                  <a:pt x="2057518" y="1366999"/>
                </a:lnTo>
                <a:lnTo>
                  <a:pt x="1958399" y="1390911"/>
                </a:lnTo>
                <a:lnTo>
                  <a:pt x="1855256" y="1410894"/>
                </a:lnTo>
                <a:lnTo>
                  <a:pt x="1748452" y="1426761"/>
                </a:lnTo>
                <a:lnTo>
                  <a:pt x="1638349" y="1438325"/>
                </a:lnTo>
                <a:lnTo>
                  <a:pt x="1525311" y="1445400"/>
                </a:lnTo>
                <a:lnTo>
                  <a:pt x="1409700" y="1447800"/>
                </a:lnTo>
                <a:lnTo>
                  <a:pt x="1294088" y="1445400"/>
                </a:lnTo>
                <a:lnTo>
                  <a:pt x="1181050" y="1438325"/>
                </a:lnTo>
                <a:lnTo>
                  <a:pt x="1070947" y="1426761"/>
                </a:lnTo>
                <a:lnTo>
                  <a:pt x="964143" y="1410894"/>
                </a:lnTo>
                <a:lnTo>
                  <a:pt x="861000" y="1390911"/>
                </a:lnTo>
                <a:lnTo>
                  <a:pt x="761881" y="1366999"/>
                </a:lnTo>
                <a:lnTo>
                  <a:pt x="667150" y="1339342"/>
                </a:lnTo>
                <a:lnTo>
                  <a:pt x="577169" y="1308128"/>
                </a:lnTo>
                <a:lnTo>
                  <a:pt x="492301" y="1273543"/>
                </a:lnTo>
                <a:lnTo>
                  <a:pt x="412908" y="1235773"/>
                </a:lnTo>
                <a:lnTo>
                  <a:pt x="339355" y="1195005"/>
                </a:lnTo>
                <a:lnTo>
                  <a:pt x="272003" y="1151424"/>
                </a:lnTo>
                <a:lnTo>
                  <a:pt x="211216" y="1105218"/>
                </a:lnTo>
                <a:lnTo>
                  <a:pt x="157356" y="1056572"/>
                </a:lnTo>
                <a:lnTo>
                  <a:pt x="110787" y="1005673"/>
                </a:lnTo>
                <a:lnTo>
                  <a:pt x="71871" y="952707"/>
                </a:lnTo>
                <a:lnTo>
                  <a:pt x="40972" y="897860"/>
                </a:lnTo>
                <a:lnTo>
                  <a:pt x="18451" y="841319"/>
                </a:lnTo>
                <a:lnTo>
                  <a:pt x="4673" y="783270"/>
                </a:lnTo>
                <a:lnTo>
                  <a:pt x="0" y="723900"/>
                </a:lnTo>
                <a:close/>
              </a:path>
            </a:pathLst>
          </a:custGeom>
          <a:ln w="25908">
            <a:solidFill>
              <a:srgbClr val="5F7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5016" y="2543191"/>
            <a:ext cx="1634489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000" b="1">
                <a:solidFill>
                  <a:srgbClr val="FFFF00"/>
                </a:solidFill>
                <a:latin typeface="Arial"/>
                <a:cs typeface="Arial"/>
              </a:rPr>
              <a:t>Collaborati</a:t>
            </a:r>
            <a:r>
              <a:rPr sz="2000" b="1" spc="-3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000" b="1">
                <a:solidFill>
                  <a:srgbClr val="FFFF00"/>
                </a:solidFill>
                <a:latin typeface="Arial"/>
                <a:cs typeface="Arial"/>
              </a:rPr>
              <a:t>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sz="2000" b="1">
                <a:solidFill>
                  <a:srgbClr val="FFFF00"/>
                </a:solidFill>
                <a:latin typeface="Arial"/>
                <a:cs typeface="Arial"/>
              </a:rPr>
              <a:t>Leadersh</a:t>
            </a:r>
            <a:r>
              <a:rPr sz="2000" b="1" spc="-1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000" b="1">
                <a:solidFill>
                  <a:srgbClr val="FFFF00"/>
                </a:solidFill>
                <a:latin typeface="Arial"/>
                <a:cs typeface="Arial"/>
              </a:rPr>
              <a:t>p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82561" y="6357691"/>
            <a:ext cx="1248919" cy="3936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0" y="365760"/>
                </a:moveTo>
                <a:lnTo>
                  <a:pt x="9144000" y="365760"/>
                </a:lnTo>
                <a:lnTo>
                  <a:pt x="9144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_USA.jpg"/>
          <p:cNvPicPr>
            <a:picLocks noChangeAspect="1"/>
          </p:cNvPicPr>
          <p:nvPr/>
        </p:nvPicPr>
        <p:blipFill>
          <a:blip r:embed="rId2" cstate="print"/>
          <a:srcRect l="919" t="4444" r="-803" b="11111"/>
          <a:stretch>
            <a:fillRect/>
          </a:stretch>
        </p:blipFill>
        <p:spPr>
          <a:xfrm>
            <a:off x="308948" y="934278"/>
            <a:ext cx="8478903" cy="57912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74428" y="392018"/>
            <a:ext cx="62254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US Micropolitan Areas, 2010</a:t>
            </a:r>
          </a:p>
        </p:txBody>
      </p:sp>
      <p:pic>
        <p:nvPicPr>
          <p:cNvPr id="4" name="Picture 3" descr="CBSA_south.jpg"/>
          <p:cNvPicPr>
            <a:picLocks noChangeAspect="1"/>
          </p:cNvPicPr>
          <p:nvPr/>
        </p:nvPicPr>
        <p:blipFill>
          <a:blip r:embed="rId3" cstate="print"/>
          <a:srcRect l="9647" t="83332" r="72323" b="12223"/>
          <a:stretch>
            <a:fillRect/>
          </a:stretch>
        </p:blipFill>
        <p:spPr>
          <a:xfrm>
            <a:off x="1543050" y="5943600"/>
            <a:ext cx="1200150" cy="304800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0" y="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0" y="365760"/>
                </a:moveTo>
                <a:lnTo>
                  <a:pt x="9144000" y="365760"/>
                </a:lnTo>
                <a:lnTo>
                  <a:pt x="9144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84A16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7045899" y="6268278"/>
            <a:ext cx="120015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2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1" y="858051"/>
            <a:ext cx="3584518" cy="4611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26" y="836465"/>
            <a:ext cx="3560071" cy="463296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45898" y="6268278"/>
            <a:ext cx="1412301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6" y="508958"/>
            <a:ext cx="7660257" cy="57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7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BDB5-CCB0-9948-8F81-B38EAF9B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CB241BF-E2F0-984E-994B-25F70527A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9524" cy="66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88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131</Words>
  <Application>Microsoft Office PowerPoint</Application>
  <PresentationFormat>On-screen Show (4:3)</PresentationFormat>
  <Paragraphs>40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2_Office Theme</vt:lpstr>
      <vt:lpstr>Creative Cities/Creative Countrysides: “Rural Cities”, Micropolitan Regions, and Next Generation Rural Creative Placemaking</vt:lpstr>
      <vt:lpstr>PowerPoint Presentation</vt:lpstr>
      <vt:lpstr>Reframing Sustainable Rural Wealth</vt:lpstr>
      <vt:lpstr>Eight Forms of Rural Wealth</vt:lpstr>
      <vt:lpstr>The Framework for Regional Rural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Sexton, Shawn M</dc:creator>
  <cp:lastModifiedBy>Taber, Erin K</cp:lastModifiedBy>
  <cp:revision>67</cp:revision>
  <cp:lastPrinted>2017-03-06T17:54:08Z</cp:lastPrinted>
  <dcterms:created xsi:type="dcterms:W3CDTF">2016-03-04T16:43:01Z</dcterms:created>
  <dcterms:modified xsi:type="dcterms:W3CDTF">2017-10-10T22:58:04Z</dcterms:modified>
</cp:coreProperties>
</file>